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arlow Bold" panose="020B0604020202020204" charset="0"/>
      <p:regular r:id="rId13"/>
    </p:embeddedFont>
    <p:embeddedFont>
      <p:font typeface="Canva Sans Bold" panose="020B0604020202020204" charset="0"/>
      <p:regular r:id="rId14"/>
    </p:embeddedFont>
    <p:embeddedFont>
      <p:font typeface="Calibri (MS)" panose="020B0604020202020204" charset="0"/>
      <p:regular r:id="rId15"/>
    </p:embeddedFont>
    <p:embeddedFont>
      <p:font typeface="Canva Sans" panose="020B0604020202020204" charset="0"/>
      <p:regular r:id="rId16"/>
    </p:embeddedFont>
    <p:embeddedFont>
      <p:font typeface="Montserrat" panose="020B0604020202020204" charset="0"/>
      <p:regular r:id="rId17"/>
    </p:embeddedFont>
    <p:embeddedFont>
      <p:font typeface="Montserrat Bold" panose="020B0604020202020204"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focustube2.netlify.app" TargetMode="External"/><Relationship Id="rId5" Type="http://schemas.openxmlformats.org/officeDocument/2006/relationships/image" Target="../media/image19.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4" name="Freeform 4"/>
          <p:cNvSpPr/>
          <p:nvPr/>
        </p:nvSpPr>
        <p:spPr>
          <a:xfrm>
            <a:off x="4637739" y="2546458"/>
            <a:ext cx="8499356" cy="4334979"/>
          </a:xfrm>
          <a:custGeom>
            <a:avLst/>
            <a:gdLst/>
            <a:ahLst/>
            <a:cxnLst/>
            <a:rect l="l" t="t" r="r" b="b"/>
            <a:pathLst>
              <a:path w="8499356" h="4334979">
                <a:moveTo>
                  <a:pt x="0" y="0"/>
                </a:moveTo>
                <a:lnTo>
                  <a:pt x="8499356" y="0"/>
                </a:lnTo>
                <a:lnTo>
                  <a:pt x="8499356" y="4334978"/>
                </a:lnTo>
                <a:lnTo>
                  <a:pt x="0" y="4334978"/>
                </a:lnTo>
                <a:lnTo>
                  <a:pt x="0" y="0"/>
                </a:lnTo>
                <a:close/>
              </a:path>
            </a:pathLst>
          </a:custGeom>
          <a:blipFill>
            <a:blip r:embed="rId2"/>
            <a:stretch>
              <a:fillRect t="-23524" b="-23524"/>
            </a:stretch>
          </a:blipFill>
        </p:spPr>
      </p:sp>
      <p:sp>
        <p:nvSpPr>
          <p:cNvPr id="5" name="TextBox 5"/>
          <p:cNvSpPr txBox="1"/>
          <p:nvPr/>
        </p:nvSpPr>
        <p:spPr>
          <a:xfrm>
            <a:off x="678656" y="633619"/>
            <a:ext cx="16930687" cy="2422525"/>
          </a:xfrm>
          <a:prstGeom prst="rect">
            <a:avLst/>
          </a:prstGeom>
        </p:spPr>
        <p:txBody>
          <a:bodyPr lIns="0" tIns="0" rIns="0" bIns="0" rtlCol="0" anchor="t">
            <a:spAutoFit/>
          </a:bodyPr>
          <a:lstStyle/>
          <a:p>
            <a:pPr algn="ctr">
              <a:lnSpc>
                <a:spcPts val="6124"/>
              </a:lnSpc>
            </a:pPr>
            <a:r>
              <a:rPr lang="en-US" sz="4999">
                <a:solidFill>
                  <a:srgbClr val="FFFFFF"/>
                </a:solidFill>
                <a:latin typeface="Calibri (MS)"/>
                <a:ea typeface="Calibri (MS)"/>
                <a:cs typeface="Calibri (MS)"/>
                <a:sym typeface="Calibri (MS)"/>
              </a:rPr>
              <a:t>ইউটিউব তো জ্ঞানের মহাসাগর, কিন্তু সমস্যা হলো, পড়তে গেলেই মনোযোগ অন্যদিকে চলে যায়!</a:t>
            </a:r>
          </a:p>
          <a:p>
            <a:pPr algn="ctr">
              <a:lnSpc>
                <a:spcPts val="6124"/>
              </a:lnSpc>
            </a:pPr>
            <a:r>
              <a:rPr lang="en-US" sz="4999">
                <a:solidFill>
                  <a:srgbClr val="FFFFFF"/>
                </a:solidFill>
                <a:latin typeface="Calibri (MS)"/>
                <a:ea typeface="Calibri (MS)"/>
                <a:cs typeface="Calibri (MS)"/>
                <a:sym typeface="Calibri (MS)"/>
              </a:rPr>
              <a:t> </a:t>
            </a:r>
          </a:p>
        </p:txBody>
      </p:sp>
      <p:sp>
        <p:nvSpPr>
          <p:cNvPr id="6" name="TextBox 6"/>
          <p:cNvSpPr txBox="1"/>
          <p:nvPr/>
        </p:nvSpPr>
        <p:spPr>
          <a:xfrm>
            <a:off x="2534994" y="7353300"/>
            <a:ext cx="11816900" cy="371897"/>
          </a:xfrm>
          <a:prstGeom prst="rect">
            <a:avLst/>
          </a:prstGeom>
        </p:spPr>
        <p:txBody>
          <a:bodyPr wrap="square" lIns="0" tIns="0" rIns="0" bIns="0" rtlCol="0" anchor="t">
            <a:spAutoFit/>
          </a:bodyPr>
          <a:lstStyle/>
          <a:p>
            <a:pPr marL="529072" lvl="1" indent="-264536" algn="l">
              <a:lnSpc>
                <a:spcPts val="2940"/>
              </a:lnSpc>
              <a:buFont typeface="Arial"/>
              <a:buChar char="•"/>
            </a:pPr>
            <a:r>
              <a:rPr lang="en-US" sz="2450" dirty="0" err="1">
                <a:solidFill>
                  <a:srgbClr val="FFFFFF"/>
                </a:solidFill>
                <a:latin typeface="Calibri (MS)"/>
                <a:ea typeface="Calibri (MS)"/>
                <a:cs typeface="Calibri (MS)"/>
                <a:sym typeface="Calibri (MS)"/>
              </a:rPr>
              <a:t>একটা</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ভিডিও</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দেখতে</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গেলে</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হাজারটা</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অপ্রাসঙ্গিক</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ভিডিওর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অফার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এসে</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হাজির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হয়</a:t>
            </a:r>
            <a:r>
              <a:rPr lang="en-US" sz="2450" dirty="0">
                <a:solidFill>
                  <a:srgbClr val="FFFFFF"/>
                </a:solidFill>
                <a:latin typeface="Calibri (MS)"/>
                <a:ea typeface="Calibri (MS)"/>
                <a:cs typeface="Calibri (MS)"/>
                <a:sym typeface="Calibri (MS)"/>
              </a:rPr>
              <a:t>।</a:t>
            </a:r>
          </a:p>
        </p:txBody>
      </p:sp>
      <p:sp>
        <p:nvSpPr>
          <p:cNvPr id="7" name="TextBox 7"/>
          <p:cNvSpPr txBox="1"/>
          <p:nvPr/>
        </p:nvSpPr>
        <p:spPr>
          <a:xfrm>
            <a:off x="2370917" y="6573873"/>
            <a:ext cx="2027114" cy="889280"/>
          </a:xfrm>
          <a:prstGeom prst="rect">
            <a:avLst/>
          </a:prstGeom>
        </p:spPr>
        <p:txBody>
          <a:bodyPr lIns="0" tIns="0" rIns="0" bIns="0" rtlCol="0" anchor="t">
            <a:spAutoFit/>
          </a:bodyPr>
          <a:lstStyle/>
          <a:p>
            <a:pPr algn="ctr">
              <a:lnSpc>
                <a:spcPts val="4990"/>
              </a:lnSpc>
            </a:pPr>
            <a:r>
              <a:rPr lang="en-US" sz="4073">
                <a:solidFill>
                  <a:srgbClr val="FFFFFF"/>
                </a:solidFill>
                <a:latin typeface="Calibri (MS)"/>
                <a:ea typeface="Calibri (MS)"/>
                <a:cs typeface="Calibri (MS)"/>
                <a:sym typeface="Calibri (MS)"/>
              </a:rPr>
              <a:t>কারণ...</a:t>
            </a:r>
          </a:p>
          <a:p>
            <a:pPr algn="ctr">
              <a:lnSpc>
                <a:spcPts val="733"/>
              </a:lnSpc>
            </a:pPr>
            <a:r>
              <a:rPr lang="en-US" sz="598">
                <a:solidFill>
                  <a:srgbClr val="FFFFFF"/>
                </a:solidFill>
                <a:latin typeface="Calibri (MS)"/>
                <a:ea typeface="Calibri (MS)"/>
                <a:cs typeface="Calibri (MS)"/>
                <a:sym typeface="Calibri (MS)"/>
              </a:rPr>
              <a:t> </a:t>
            </a:r>
          </a:p>
          <a:p>
            <a:pPr algn="ctr">
              <a:lnSpc>
                <a:spcPts val="733"/>
              </a:lnSpc>
            </a:pPr>
            <a:endParaRPr lang="en-US" sz="598">
              <a:solidFill>
                <a:srgbClr val="FFFFFF"/>
              </a:solidFill>
              <a:latin typeface="Calibri (MS)"/>
              <a:ea typeface="Calibri (MS)"/>
              <a:cs typeface="Calibri (MS)"/>
              <a:sym typeface="Calibri (MS)"/>
            </a:endParaRPr>
          </a:p>
        </p:txBody>
      </p:sp>
      <p:sp>
        <p:nvSpPr>
          <p:cNvPr id="8" name="TextBox 8"/>
          <p:cNvSpPr txBox="1"/>
          <p:nvPr/>
        </p:nvSpPr>
        <p:spPr>
          <a:xfrm>
            <a:off x="2534994" y="8221380"/>
            <a:ext cx="10646284" cy="419100"/>
          </a:xfrm>
          <a:prstGeom prst="rect">
            <a:avLst/>
          </a:prstGeom>
        </p:spPr>
        <p:txBody>
          <a:bodyPr lIns="0" tIns="0" rIns="0" bIns="0" rtlCol="0" anchor="t">
            <a:spAutoFit/>
          </a:bodyPr>
          <a:lstStyle/>
          <a:p>
            <a:pPr marL="529072" lvl="1" indent="-264536" algn="l">
              <a:lnSpc>
                <a:spcPts val="2940"/>
              </a:lnSpc>
              <a:buFont typeface="Arial"/>
              <a:buChar char="•"/>
            </a:pPr>
            <a:r>
              <a:rPr lang="en-US" sz="2450" dirty="0" err="1">
                <a:solidFill>
                  <a:srgbClr val="FFFFFF"/>
                </a:solidFill>
                <a:latin typeface="Calibri (MS)"/>
                <a:ea typeface="Calibri (MS)"/>
                <a:cs typeface="Calibri (MS)"/>
                <a:sym typeface="Calibri (MS)"/>
              </a:rPr>
              <a:t>ভিডিওর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মাঝে</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হঠা</a:t>
            </a:r>
            <a:r>
              <a:rPr lang="en-US" sz="2450" dirty="0">
                <a:solidFill>
                  <a:srgbClr val="FFFFFF"/>
                </a:solidFill>
                <a:latin typeface="Calibri (MS)"/>
                <a:ea typeface="Calibri (MS)"/>
                <a:cs typeface="Calibri (MS)"/>
                <a:sym typeface="Calibri (MS)"/>
              </a:rPr>
              <a:t>ৎ </a:t>
            </a:r>
            <a:r>
              <a:rPr lang="en-US" sz="2450" dirty="0" err="1">
                <a:solidFill>
                  <a:srgbClr val="FFFFFF"/>
                </a:solidFill>
                <a:latin typeface="Calibri (MS)"/>
                <a:ea typeface="Calibri (MS)"/>
                <a:cs typeface="Calibri (MS)"/>
                <a:sym typeface="Calibri (MS)"/>
              </a:rPr>
              <a:t>বিজ্ঞাপন</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এসে</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মনোযোগের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দফারফা</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করে</a:t>
            </a:r>
            <a:r>
              <a:rPr lang="en-US" sz="2450" dirty="0">
                <a:solidFill>
                  <a:srgbClr val="FFFFFF"/>
                </a:solidFill>
                <a:latin typeface="Calibri (MS)"/>
                <a:ea typeface="Calibri (MS)"/>
                <a:cs typeface="Calibri (MS)"/>
                <a:sym typeface="Calibri (MS)"/>
              </a:rPr>
              <a:t> </a:t>
            </a:r>
            <a:r>
              <a:rPr lang="en-US" sz="2450" dirty="0" err="1">
                <a:solidFill>
                  <a:srgbClr val="FFFFFF"/>
                </a:solidFill>
                <a:latin typeface="Calibri (MS)"/>
                <a:ea typeface="Calibri (MS)"/>
                <a:cs typeface="Calibri (MS)"/>
                <a:sym typeface="Calibri (MS)"/>
              </a:rPr>
              <a:t>দেয়</a:t>
            </a:r>
            <a:r>
              <a:rPr lang="en-US" sz="2450" dirty="0">
                <a:solidFill>
                  <a:srgbClr val="FFFFFF"/>
                </a:solidFill>
                <a:latin typeface="Calibri (MS)"/>
                <a:ea typeface="Calibri (MS)"/>
                <a:cs typeface="Calibri (MS)"/>
                <a:sym typeface="Calibri (MS)"/>
              </a:rPr>
              <a:t>।</a:t>
            </a:r>
          </a:p>
        </p:txBody>
      </p:sp>
      <p:sp>
        <p:nvSpPr>
          <p:cNvPr id="9" name="TextBox 9"/>
          <p:cNvSpPr txBox="1"/>
          <p:nvPr/>
        </p:nvSpPr>
        <p:spPr>
          <a:xfrm>
            <a:off x="2534994" y="8807040"/>
            <a:ext cx="11816900" cy="790575"/>
          </a:xfrm>
          <a:prstGeom prst="rect">
            <a:avLst/>
          </a:prstGeom>
        </p:spPr>
        <p:txBody>
          <a:bodyPr lIns="0" tIns="0" rIns="0" bIns="0" rtlCol="0" anchor="t">
            <a:spAutoFit/>
          </a:bodyPr>
          <a:lstStyle/>
          <a:p>
            <a:pPr marL="529072" lvl="1" indent="-264536" algn="l">
              <a:lnSpc>
                <a:spcPts val="2940"/>
              </a:lnSpc>
              <a:buFont typeface="Arial"/>
              <a:buChar char="•"/>
            </a:pPr>
            <a:r>
              <a:rPr lang="en-US" sz="2450">
                <a:solidFill>
                  <a:srgbClr val="FFFFFF"/>
                </a:solidFill>
                <a:latin typeface="Calibri (MS)"/>
                <a:ea typeface="Calibri (MS)"/>
                <a:cs typeface="Calibri (MS)"/>
                <a:sym typeface="Calibri (MS)"/>
              </a:rPr>
              <a:t>কমেন্টস বক্স আর Youtube Shorts video ইন্টারফেস আসল কন্টেন্ট থেকে মনোযোগ সরিয়ে নেয়।</a:t>
            </a:r>
          </a:p>
        </p:txBody>
      </p:sp>
      <p:sp>
        <p:nvSpPr>
          <p:cNvPr id="10" name="TextBox 10"/>
          <p:cNvSpPr txBox="1"/>
          <p:nvPr/>
        </p:nvSpPr>
        <p:spPr>
          <a:xfrm>
            <a:off x="2534994" y="9759540"/>
            <a:ext cx="11816900" cy="419100"/>
          </a:xfrm>
          <a:prstGeom prst="rect">
            <a:avLst/>
          </a:prstGeom>
        </p:spPr>
        <p:txBody>
          <a:bodyPr lIns="0" tIns="0" rIns="0" bIns="0" rtlCol="0" anchor="t">
            <a:spAutoFit/>
          </a:bodyPr>
          <a:lstStyle/>
          <a:p>
            <a:pPr marL="529072" lvl="1" indent="-264536" algn="l">
              <a:lnSpc>
                <a:spcPts val="2940"/>
              </a:lnSpc>
              <a:buFont typeface="Arial"/>
              <a:buChar char="•"/>
            </a:pPr>
            <a:r>
              <a:rPr lang="en-US" sz="2450">
                <a:solidFill>
                  <a:srgbClr val="FFFFFF"/>
                </a:solidFill>
                <a:latin typeface="Calibri (MS)"/>
                <a:ea typeface="Calibri (MS)"/>
                <a:cs typeface="Calibri (MS)"/>
                <a:sym typeface="Calibri (MS)"/>
              </a:rPr>
              <a:t>তাহলে উপায়? এই সব ঝামেলা ছাড়া ইউটিউবের জ্ঞানভান্ডার কীভাবে ব্যবহার করা যায়?</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15648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Freeform 6"/>
          <p:cNvSpPr/>
          <p:nvPr/>
        </p:nvSpPr>
        <p:spPr>
          <a:xfrm>
            <a:off x="5410200" y="6313661"/>
            <a:ext cx="6934200" cy="3173239"/>
          </a:xfrm>
          <a:custGeom>
            <a:avLst/>
            <a:gdLst/>
            <a:ahLst/>
            <a:cxnLst/>
            <a:rect l="l" t="t" r="r" b="b"/>
            <a:pathLst>
              <a:path w="5773481" h="2924513">
                <a:moveTo>
                  <a:pt x="0" y="0"/>
                </a:moveTo>
                <a:lnTo>
                  <a:pt x="5773481" y="0"/>
                </a:lnTo>
                <a:lnTo>
                  <a:pt x="5773481" y="2924513"/>
                </a:lnTo>
                <a:lnTo>
                  <a:pt x="0" y="2924513"/>
                </a:lnTo>
                <a:lnTo>
                  <a:pt x="0" y="0"/>
                </a:lnTo>
                <a:close/>
              </a:path>
            </a:pathLst>
          </a:custGeom>
          <a:blipFill>
            <a:blip r:embed="rId2"/>
            <a:stretch>
              <a:fillRect l="-3735" r="-3735"/>
            </a:stretch>
          </a:blipFill>
        </p:spPr>
      </p:sp>
      <p:sp>
        <p:nvSpPr>
          <p:cNvPr id="7" name="TextBox 7"/>
          <p:cNvSpPr txBox="1"/>
          <p:nvPr/>
        </p:nvSpPr>
        <p:spPr>
          <a:xfrm>
            <a:off x="4441800" y="952500"/>
            <a:ext cx="9010926" cy="973045"/>
          </a:xfrm>
          <a:prstGeom prst="rect">
            <a:avLst/>
          </a:prstGeom>
        </p:spPr>
        <p:txBody>
          <a:bodyPr lIns="0" tIns="0" rIns="0" bIns="0" rtlCol="0" anchor="t">
            <a:spAutoFit/>
          </a:bodyPr>
          <a:lstStyle/>
          <a:p>
            <a:pPr algn="ctr">
              <a:lnSpc>
                <a:spcPts val="7714"/>
              </a:lnSpc>
            </a:pPr>
            <a:r>
              <a:rPr lang="en-US" sz="6188" b="1" dirty="0" err="1">
                <a:solidFill>
                  <a:srgbClr val="9998FF"/>
                </a:solidFill>
                <a:latin typeface="Barlow Bold"/>
                <a:ea typeface="Barlow Bold"/>
                <a:cs typeface="Barlow Bold"/>
                <a:sym typeface="Barlow Bold"/>
              </a:rPr>
              <a:t>শেষ</a:t>
            </a:r>
            <a:r>
              <a:rPr lang="en-US" sz="6188" b="1" dirty="0">
                <a:solidFill>
                  <a:srgbClr val="9998FF"/>
                </a:solidFill>
                <a:latin typeface="Barlow Bold"/>
                <a:ea typeface="Barlow Bold"/>
                <a:cs typeface="Barlow Bold"/>
                <a:sym typeface="Barlow Bold"/>
              </a:rPr>
              <a:t> </a:t>
            </a:r>
            <a:r>
              <a:rPr lang="en-US" sz="6188" b="1" dirty="0" err="1">
                <a:solidFill>
                  <a:srgbClr val="9998FF"/>
                </a:solidFill>
                <a:latin typeface="Barlow Bold"/>
                <a:ea typeface="Barlow Bold"/>
                <a:cs typeface="Barlow Bold"/>
                <a:sym typeface="Barlow Bold"/>
              </a:rPr>
              <a:t>কথা</a:t>
            </a:r>
            <a:r>
              <a:rPr lang="en-US" sz="6188" b="1" dirty="0">
                <a:solidFill>
                  <a:srgbClr val="9998FF"/>
                </a:solidFill>
                <a:latin typeface="Barlow Bold"/>
                <a:ea typeface="Barlow Bold"/>
                <a:cs typeface="Barlow Bold"/>
                <a:sym typeface="Barlow Bold"/>
              </a:rPr>
              <a:t> 🎯</a:t>
            </a:r>
          </a:p>
        </p:txBody>
      </p:sp>
      <p:sp>
        <p:nvSpPr>
          <p:cNvPr id="8" name="TextBox 8"/>
          <p:cNvSpPr txBox="1"/>
          <p:nvPr/>
        </p:nvSpPr>
        <p:spPr>
          <a:xfrm>
            <a:off x="317613" y="2331591"/>
            <a:ext cx="17652774" cy="2039020"/>
          </a:xfrm>
          <a:prstGeom prst="rect">
            <a:avLst/>
          </a:prstGeom>
        </p:spPr>
        <p:txBody>
          <a:bodyPr wrap="square" lIns="0" tIns="0" rIns="0" bIns="0" rtlCol="0" anchor="t">
            <a:spAutoFit/>
          </a:bodyPr>
          <a:lstStyle/>
          <a:p>
            <a:pPr algn="ctr">
              <a:lnSpc>
                <a:spcPts val="4102"/>
              </a:lnSpc>
            </a:pPr>
            <a:r>
              <a:rPr lang="en-US" sz="2532" dirty="0" err="1">
                <a:solidFill>
                  <a:srgbClr val="EEEFF5"/>
                </a:solidFill>
                <a:latin typeface="Montserrat"/>
                <a:ea typeface="Montserrat"/>
                <a:cs typeface="Montserrat"/>
                <a:sym typeface="Montserrat"/>
              </a:rPr>
              <a:t>FocusTube</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ইউটিউবে</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পড়াশোনার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মূল</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সমস্যা</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অর্থা</a:t>
            </a:r>
            <a:r>
              <a:rPr lang="en-US" sz="2532" dirty="0">
                <a:solidFill>
                  <a:srgbClr val="EEEFF5"/>
                </a:solidFill>
                <a:latin typeface="Montserrat"/>
                <a:ea typeface="Montserrat"/>
                <a:cs typeface="Montserrat"/>
                <a:sym typeface="Montserrat"/>
              </a:rPr>
              <a:t>ৎ </a:t>
            </a:r>
            <a:r>
              <a:rPr lang="en-US" sz="2532" dirty="0" err="1">
                <a:solidFill>
                  <a:srgbClr val="EEEFF5"/>
                </a:solidFill>
                <a:latin typeface="Montserrat"/>
                <a:ea typeface="Montserrat"/>
                <a:cs typeface="Montserrat"/>
                <a:sym typeface="Montserrat"/>
              </a:rPr>
              <a:t>মনোযোগের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অভাবকে</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সফলভাবে</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সমাধান</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করেছে</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আধুনিক</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প্রযুক্তি</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ব্যবহার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এটি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এমন</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একটি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টুল</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তৈরি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হয়েছে</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যা</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আশা</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ব্যবহারকারীদের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প্রোডাক্টিভিটি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বাড়াতে</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সাহায্য</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করবে</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ইনশাআল্লাহ</a:t>
            </a:r>
            <a:r>
              <a:rPr lang="en-US" sz="2532" dirty="0">
                <a:solidFill>
                  <a:srgbClr val="EEEFF5"/>
                </a:solidFill>
                <a:latin typeface="Montserrat"/>
                <a:ea typeface="Montserrat"/>
                <a:cs typeface="Montserrat"/>
                <a:sym typeface="Montserrat"/>
              </a:rPr>
              <a:t>।</a:t>
            </a:r>
          </a:p>
          <a:p>
            <a:pPr algn="ctr">
              <a:lnSpc>
                <a:spcPts val="4104"/>
              </a:lnSpc>
            </a:pPr>
            <a:r>
              <a:rPr lang="en-US" sz="2532" dirty="0" err="1">
                <a:solidFill>
                  <a:srgbClr val="EEEFF5"/>
                </a:solidFill>
                <a:latin typeface="Montserrat"/>
                <a:ea typeface="Montserrat"/>
                <a:cs typeface="Montserrat"/>
                <a:sym typeface="Montserrat"/>
              </a:rPr>
              <a:t>যেকোনো</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সিরিয়াস</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শিক্ষার্থীর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জন্য</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এটি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একটি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অসাধারণ</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প্রোডাক্টিভিটি-বুস্টিং</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সঙ্গী</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হওয়ার</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ক্ষমতা</a:t>
            </a:r>
            <a:r>
              <a:rPr lang="en-US" sz="2532" dirty="0">
                <a:solidFill>
                  <a:srgbClr val="EEEFF5"/>
                </a:solidFill>
                <a:latin typeface="Montserrat"/>
                <a:ea typeface="Montserrat"/>
                <a:cs typeface="Montserrat"/>
                <a:sym typeface="Montserrat"/>
              </a:rPr>
              <a:t> </a:t>
            </a:r>
            <a:r>
              <a:rPr lang="en-US" sz="2532" dirty="0" err="1">
                <a:solidFill>
                  <a:srgbClr val="EEEFF5"/>
                </a:solidFill>
                <a:latin typeface="Montserrat"/>
                <a:ea typeface="Montserrat"/>
                <a:cs typeface="Montserrat"/>
                <a:sym typeface="Montserrat"/>
              </a:rPr>
              <a:t>রাখে</a:t>
            </a:r>
            <a:r>
              <a:rPr lang="en-US" sz="2532" dirty="0">
                <a:solidFill>
                  <a:srgbClr val="EEEFF5"/>
                </a:solidFill>
                <a:latin typeface="Montserrat"/>
                <a:ea typeface="Montserrat"/>
                <a:cs typeface="Montserrat"/>
                <a:sym typeface="Montserrat"/>
              </a:rPr>
              <a:t>।</a:t>
            </a:r>
          </a:p>
          <a:p>
            <a:pPr algn="ctr">
              <a:lnSpc>
                <a:spcPts val="3636"/>
              </a:lnSpc>
            </a:pPr>
            <a:endParaRPr lang="en-US" sz="2532" dirty="0">
              <a:solidFill>
                <a:srgbClr val="EEEFF5"/>
              </a:solidFill>
              <a:latin typeface="Montserrat"/>
              <a:ea typeface="Montserrat"/>
              <a:cs typeface="Montserrat"/>
              <a:sym typeface="Montserrat"/>
            </a:endParaRPr>
          </a:p>
        </p:txBody>
      </p:sp>
      <p:sp>
        <p:nvSpPr>
          <p:cNvPr id="9" name="TextBox 9"/>
          <p:cNvSpPr txBox="1"/>
          <p:nvPr/>
        </p:nvSpPr>
        <p:spPr>
          <a:xfrm>
            <a:off x="3858853" y="5029016"/>
            <a:ext cx="10176821" cy="541932"/>
          </a:xfrm>
          <a:prstGeom prst="rect">
            <a:avLst/>
          </a:prstGeom>
        </p:spPr>
        <p:txBody>
          <a:bodyPr lIns="0" tIns="0" rIns="0" bIns="0" rtlCol="0" anchor="t">
            <a:spAutoFit/>
          </a:bodyPr>
          <a:lstStyle/>
          <a:p>
            <a:pPr algn="ctr">
              <a:lnSpc>
                <a:spcPts val="4224"/>
              </a:lnSpc>
            </a:pPr>
            <a:r>
              <a:rPr lang="en-US" sz="3388" b="1" dirty="0">
                <a:solidFill>
                  <a:srgbClr val="E9E9E9"/>
                </a:solidFill>
                <a:latin typeface="Barlow Bold"/>
                <a:ea typeface="Barlow Bold"/>
                <a:cs typeface="Barlow Bold"/>
                <a:sym typeface="Barlow Bold"/>
              </a:rPr>
              <a:t>After boosting your productivity </a:t>
            </a:r>
          </a:p>
        </p:txBody>
      </p:sp>
      <p:sp>
        <p:nvSpPr>
          <p:cNvPr id="10" name="TextBox 10"/>
          <p:cNvSpPr txBox="1"/>
          <p:nvPr/>
        </p:nvSpPr>
        <p:spPr>
          <a:xfrm>
            <a:off x="4114800" y="5618570"/>
            <a:ext cx="9920874" cy="538609"/>
          </a:xfrm>
          <a:prstGeom prst="rect">
            <a:avLst/>
          </a:prstGeom>
        </p:spPr>
        <p:txBody>
          <a:bodyPr wrap="square" lIns="0" tIns="0" rIns="0" bIns="0" rtlCol="0" anchor="t">
            <a:spAutoFit/>
          </a:bodyPr>
          <a:lstStyle/>
          <a:p>
            <a:pPr algn="ctr">
              <a:lnSpc>
                <a:spcPts val="4224"/>
              </a:lnSpc>
            </a:pPr>
            <a:r>
              <a:rPr lang="en-US" sz="3388" b="1" dirty="0">
                <a:solidFill>
                  <a:srgbClr val="E9E9E9"/>
                </a:solidFill>
                <a:latin typeface="Barlow Bold"/>
                <a:ea typeface="Barlow Bold"/>
                <a:cs typeface="Barlow Bold"/>
                <a:sym typeface="Barlow Bold"/>
              </a:rPr>
              <a:t>You to </a:t>
            </a:r>
            <a:r>
              <a:rPr lang="en-US" sz="3388" b="1" dirty="0" err="1">
                <a:solidFill>
                  <a:srgbClr val="E9E9E9"/>
                </a:solidFill>
                <a:latin typeface="Barlow Bold"/>
                <a:ea typeface="Barlow Bold"/>
                <a:cs typeface="Barlow Bold"/>
                <a:sym typeface="Barlow Bold"/>
              </a:rPr>
              <a:t>Youtube</a:t>
            </a:r>
            <a:r>
              <a:rPr lang="en-US" sz="3388" b="1" dirty="0">
                <a:solidFill>
                  <a:srgbClr val="E9E9E9"/>
                </a:solidFill>
                <a:latin typeface="Barlow Bold"/>
                <a:ea typeface="Barlow Bold"/>
                <a:cs typeface="Barlow Bold"/>
                <a:sym typeface="Barlow Bold"/>
              </a:rPr>
              <a:t>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101600" y="0"/>
            <a:chExt cx="24384000" cy="13716000"/>
          </a:xfrm>
        </p:grpSpPr>
        <p:sp>
          <p:nvSpPr>
            <p:cNvPr id="5" name="Freeform 5"/>
            <p:cNvSpPr/>
            <p:nvPr/>
          </p:nvSpPr>
          <p:spPr>
            <a:xfrm>
              <a:off x="-10160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711"/>
          <a:stretch>
            <a:fillRect/>
          </a:stretch>
        </p:blipFill>
        <p:spPr>
          <a:xfrm>
            <a:off x="6084370" y="2324100"/>
            <a:ext cx="6884446" cy="5167634"/>
          </a:xfrm>
          <a:prstGeom prst="rect">
            <a:avLst/>
          </a:prstGeom>
        </p:spPr>
      </p:pic>
      <p:sp>
        <p:nvSpPr>
          <p:cNvPr id="7" name="TextBox 7"/>
          <p:cNvSpPr txBox="1"/>
          <p:nvPr/>
        </p:nvSpPr>
        <p:spPr>
          <a:xfrm>
            <a:off x="4421985" y="706626"/>
            <a:ext cx="9010926" cy="1303524"/>
          </a:xfrm>
          <a:prstGeom prst="rect">
            <a:avLst/>
          </a:prstGeom>
        </p:spPr>
        <p:txBody>
          <a:bodyPr lIns="0" tIns="0" rIns="0" bIns="0" rtlCol="0" anchor="t">
            <a:spAutoFit/>
          </a:bodyPr>
          <a:lstStyle/>
          <a:p>
            <a:pPr algn="ctr">
              <a:lnSpc>
                <a:spcPts val="10331"/>
              </a:lnSpc>
            </a:pPr>
            <a:r>
              <a:rPr lang="en-US" sz="8288" b="1" dirty="0">
                <a:solidFill>
                  <a:srgbClr val="9998FF"/>
                </a:solidFill>
                <a:latin typeface="Barlow Bold"/>
                <a:ea typeface="Barlow Bold"/>
                <a:cs typeface="Barlow Bold"/>
                <a:sym typeface="Barlow Bold"/>
              </a:rPr>
              <a:t> </a:t>
            </a:r>
            <a:r>
              <a:rPr lang="en-US" sz="8288" b="1" dirty="0" err="1">
                <a:solidFill>
                  <a:srgbClr val="9998FF"/>
                </a:solidFill>
                <a:latin typeface="Barlow Bold"/>
                <a:ea typeface="Barlow Bold"/>
                <a:cs typeface="Barlow Bold"/>
                <a:sym typeface="Barlow Bold"/>
              </a:rPr>
              <a:t>ধন্যবাদ</a:t>
            </a:r>
            <a:r>
              <a:rPr lang="en-US" sz="8288" b="1" dirty="0">
                <a:solidFill>
                  <a:srgbClr val="9998FF"/>
                </a:solidFill>
                <a:latin typeface="Barlow Bold"/>
                <a:ea typeface="Barlow Bold"/>
                <a:cs typeface="Barlow Bold"/>
                <a:sym typeface="Barlow Bold"/>
              </a:rPr>
              <a:t>!</a:t>
            </a:r>
          </a:p>
        </p:txBody>
      </p:sp>
      <p:grpSp>
        <p:nvGrpSpPr>
          <p:cNvPr id="8" name="Group 8"/>
          <p:cNvGrpSpPr/>
          <p:nvPr/>
        </p:nvGrpSpPr>
        <p:grpSpPr>
          <a:xfrm>
            <a:off x="4421985" y="8279767"/>
            <a:ext cx="10176821" cy="1200591"/>
            <a:chOff x="0" y="0"/>
            <a:chExt cx="13569094" cy="1600788"/>
          </a:xfrm>
        </p:grpSpPr>
        <p:sp>
          <p:nvSpPr>
            <p:cNvPr id="9" name="TextBox 9"/>
            <p:cNvSpPr txBox="1"/>
            <p:nvPr/>
          </p:nvSpPr>
          <p:spPr>
            <a:xfrm>
              <a:off x="0" y="-28575"/>
              <a:ext cx="13569094" cy="871841"/>
            </a:xfrm>
            <a:prstGeom prst="rect">
              <a:avLst/>
            </a:prstGeom>
          </p:spPr>
          <p:txBody>
            <a:bodyPr lIns="0" tIns="0" rIns="0" bIns="0" rtlCol="0" anchor="t">
              <a:spAutoFit/>
            </a:bodyPr>
            <a:lstStyle/>
            <a:p>
              <a:pPr algn="ctr">
                <a:lnSpc>
                  <a:spcPts val="5221"/>
                </a:lnSpc>
              </a:pPr>
              <a:r>
                <a:rPr lang="en-US" sz="4188" b="1">
                  <a:solidFill>
                    <a:srgbClr val="E9E9E9"/>
                  </a:solidFill>
                  <a:latin typeface="Barlow Bold"/>
                  <a:ea typeface="Barlow Bold"/>
                  <a:cs typeface="Barlow Bold"/>
                  <a:sym typeface="Barlow Bold"/>
                </a:rPr>
                <a:t>এবার আপনাদের পালা... </a:t>
              </a:r>
            </a:p>
          </p:txBody>
        </p:sp>
        <p:sp>
          <p:nvSpPr>
            <p:cNvPr id="10" name="TextBox 10"/>
            <p:cNvSpPr txBox="1"/>
            <p:nvPr/>
          </p:nvSpPr>
          <p:spPr>
            <a:xfrm>
              <a:off x="0" y="728946"/>
              <a:ext cx="13569094" cy="871841"/>
            </a:xfrm>
            <a:prstGeom prst="rect">
              <a:avLst/>
            </a:prstGeom>
          </p:spPr>
          <p:txBody>
            <a:bodyPr lIns="0" tIns="0" rIns="0" bIns="0" rtlCol="0" anchor="t">
              <a:spAutoFit/>
            </a:bodyPr>
            <a:lstStyle/>
            <a:p>
              <a:pPr algn="ctr">
                <a:lnSpc>
                  <a:spcPts val="5221"/>
                </a:lnSpc>
              </a:pPr>
              <a:r>
                <a:rPr lang="en-US" sz="4188" b="1" dirty="0" err="1">
                  <a:solidFill>
                    <a:srgbClr val="E9E9E9"/>
                  </a:solidFill>
                  <a:latin typeface="Barlow Bold"/>
                  <a:ea typeface="Barlow Bold"/>
                  <a:cs typeface="Barlow Bold"/>
                  <a:sym typeface="Barlow Bold"/>
                </a:rPr>
                <a:t>কোনো</a:t>
              </a:r>
              <a:r>
                <a:rPr lang="en-US" sz="4188" b="1" dirty="0">
                  <a:solidFill>
                    <a:srgbClr val="E9E9E9"/>
                  </a:solidFill>
                  <a:latin typeface="Barlow Bold"/>
                  <a:ea typeface="Barlow Bold"/>
                  <a:cs typeface="Barlow Bold"/>
                  <a:sym typeface="Barlow Bold"/>
                </a:rPr>
                <a:t> </a:t>
              </a:r>
              <a:r>
                <a:rPr lang="en-US" sz="4188" b="1" dirty="0" err="1">
                  <a:solidFill>
                    <a:srgbClr val="E9E9E9"/>
                  </a:solidFill>
                  <a:latin typeface="Barlow Bold"/>
                  <a:ea typeface="Barlow Bold"/>
                  <a:cs typeface="Barlow Bold"/>
                  <a:sym typeface="Barlow Bold"/>
                </a:rPr>
                <a:t>প্রশ্ন</a:t>
              </a:r>
              <a:r>
                <a:rPr lang="en-US" sz="4188" b="1" dirty="0">
                  <a:solidFill>
                    <a:srgbClr val="E9E9E9"/>
                  </a:solidFill>
                  <a:latin typeface="Barlow Bold"/>
                  <a:ea typeface="Barlow Bold"/>
                  <a:cs typeface="Barlow Bold"/>
                  <a:sym typeface="Barlow Bold"/>
                </a:rPr>
                <a:t> </a:t>
              </a:r>
              <a:r>
                <a:rPr lang="en-US" sz="4188" b="1" dirty="0" err="1">
                  <a:solidFill>
                    <a:srgbClr val="E9E9E9"/>
                  </a:solidFill>
                  <a:latin typeface="Barlow Bold"/>
                  <a:ea typeface="Barlow Bold"/>
                  <a:cs typeface="Barlow Bold"/>
                  <a:sym typeface="Barlow Bold"/>
                </a:rPr>
                <a:t>আছে</a:t>
              </a:r>
              <a:r>
                <a:rPr lang="en-US" sz="4188" b="1" dirty="0">
                  <a:solidFill>
                    <a:srgbClr val="E9E9E9"/>
                  </a:solidFill>
                  <a:latin typeface="Barlow Bold"/>
                  <a:ea typeface="Barlow Bold"/>
                  <a:cs typeface="Barlow Bold"/>
                  <a:sym typeface="Barlow Bold"/>
                </a:rPr>
                <a:t>? 🤔</a:t>
              </a:r>
            </a:p>
          </p:txBody>
        </p:sp>
      </p:gr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TextBox 6"/>
          <p:cNvSpPr txBox="1"/>
          <p:nvPr/>
        </p:nvSpPr>
        <p:spPr>
          <a:xfrm>
            <a:off x="2913808" y="250019"/>
            <a:ext cx="13439595" cy="1993581"/>
          </a:xfrm>
          <a:prstGeom prst="rect">
            <a:avLst/>
          </a:prstGeom>
        </p:spPr>
        <p:txBody>
          <a:bodyPr lIns="0" tIns="0" rIns="0" bIns="0" rtlCol="0" anchor="t">
            <a:spAutoFit/>
          </a:bodyPr>
          <a:lstStyle/>
          <a:p>
            <a:pPr algn="ctr">
              <a:lnSpc>
                <a:spcPts val="7877"/>
              </a:lnSpc>
            </a:pPr>
            <a:r>
              <a:rPr lang="en-US" sz="6271" b="1">
                <a:solidFill>
                  <a:srgbClr val="9998FF"/>
                </a:solidFill>
                <a:latin typeface="Barlow Bold"/>
                <a:ea typeface="Barlow Bold"/>
                <a:cs typeface="Barlow Bold"/>
                <a:sym typeface="Barlow Bold"/>
              </a:rPr>
              <a:t>সমাধান? </a:t>
            </a:r>
          </a:p>
          <a:p>
            <a:pPr algn="ctr">
              <a:lnSpc>
                <a:spcPts val="7880"/>
              </a:lnSpc>
            </a:pPr>
            <a:r>
              <a:rPr lang="en-US" sz="6271" b="1">
                <a:solidFill>
                  <a:srgbClr val="9998FF"/>
                </a:solidFill>
                <a:latin typeface="Barlow Bold"/>
                <a:ea typeface="Barlow Bold"/>
                <a:cs typeface="Barlow Bold"/>
                <a:sym typeface="Barlow Bold"/>
              </a:rPr>
              <a:t>এসে গেছে FocusTube! </a:t>
            </a:r>
          </a:p>
        </p:txBody>
      </p:sp>
      <p:sp>
        <p:nvSpPr>
          <p:cNvPr id="7" name="TextBox 7"/>
          <p:cNvSpPr txBox="1"/>
          <p:nvPr/>
        </p:nvSpPr>
        <p:spPr>
          <a:xfrm>
            <a:off x="2592236" y="2510571"/>
            <a:ext cx="13761167" cy="2482939"/>
          </a:xfrm>
          <a:prstGeom prst="rect">
            <a:avLst/>
          </a:prstGeom>
        </p:spPr>
        <p:txBody>
          <a:bodyPr lIns="0" tIns="0" rIns="0" bIns="0" rtlCol="0" anchor="t">
            <a:spAutoFit/>
          </a:bodyPr>
          <a:lstStyle/>
          <a:p>
            <a:pPr algn="ctr">
              <a:lnSpc>
                <a:spcPts val="5007"/>
              </a:lnSpc>
            </a:pPr>
            <a:r>
              <a:rPr lang="en-US" sz="3091" b="1">
                <a:solidFill>
                  <a:srgbClr val="EEEFF5"/>
                </a:solidFill>
                <a:latin typeface="Montserrat Bold"/>
                <a:ea typeface="Montserrat Bold"/>
                <a:cs typeface="Montserrat Bold"/>
                <a:sym typeface="Montserrat Bold"/>
              </a:rPr>
              <a:t>আপনার পার্সোনাল, সুপার-ফোকাশড কোর্স ভিউয়ার!</a:t>
            </a:r>
          </a:p>
          <a:p>
            <a:pPr algn="ctr">
              <a:lnSpc>
                <a:spcPts val="5007"/>
              </a:lnSpc>
            </a:pPr>
            <a:r>
              <a:rPr lang="en-US" sz="3091" b="1">
                <a:solidFill>
                  <a:srgbClr val="EEEFF5"/>
                </a:solidFill>
                <a:latin typeface="Montserrat Bold"/>
                <a:ea typeface="Montserrat Bold"/>
                <a:cs typeface="Montserrat Bold"/>
                <a:sym typeface="Montserrat Bold"/>
              </a:rPr>
              <a:t>FocusTube হলো এমন একটি ওয়েব অ্যাপ যা আপনার ইউটিউব প্লে-লিস্টকে একটি গোছানো এবং মনোযোগ ধরে রাখার মতো কোর্সে পরিণত করে।</a:t>
            </a:r>
          </a:p>
          <a:p>
            <a:pPr algn="ctr">
              <a:lnSpc>
                <a:spcPts val="5009"/>
              </a:lnSpc>
            </a:pPr>
            <a:endParaRPr lang="en-US" sz="3091" b="1">
              <a:solidFill>
                <a:srgbClr val="EEEFF5"/>
              </a:solidFill>
              <a:latin typeface="Montserrat Bold"/>
              <a:ea typeface="Montserrat Bold"/>
              <a:cs typeface="Montserrat Bold"/>
              <a:sym typeface="Montserrat Bold"/>
            </a:endParaRPr>
          </a:p>
        </p:txBody>
      </p:sp>
      <p:grpSp>
        <p:nvGrpSpPr>
          <p:cNvPr id="8" name="Group 8"/>
          <p:cNvGrpSpPr/>
          <p:nvPr/>
        </p:nvGrpSpPr>
        <p:grpSpPr>
          <a:xfrm>
            <a:off x="7265205" y="5926720"/>
            <a:ext cx="12098656" cy="3850596"/>
            <a:chOff x="0" y="0"/>
            <a:chExt cx="16131541" cy="5134128"/>
          </a:xfrm>
        </p:grpSpPr>
        <p:sp>
          <p:nvSpPr>
            <p:cNvPr id="9" name="TextBox 9"/>
            <p:cNvSpPr txBox="1"/>
            <p:nvPr/>
          </p:nvSpPr>
          <p:spPr>
            <a:xfrm>
              <a:off x="0" y="-28575"/>
              <a:ext cx="5270182" cy="689151"/>
            </a:xfrm>
            <a:prstGeom prst="rect">
              <a:avLst/>
            </a:prstGeom>
          </p:spPr>
          <p:txBody>
            <a:bodyPr lIns="0" tIns="0" rIns="0" bIns="0" rtlCol="0" anchor="t">
              <a:spAutoFit/>
            </a:bodyPr>
            <a:lstStyle/>
            <a:p>
              <a:pPr algn="l">
                <a:lnSpc>
                  <a:spcPts val="4135"/>
                </a:lnSpc>
              </a:pPr>
              <a:r>
                <a:rPr lang="en-US" sz="3291" b="1">
                  <a:solidFill>
                    <a:srgbClr val="9998FF"/>
                  </a:solidFill>
                  <a:latin typeface="Barlow Bold"/>
                  <a:ea typeface="Barlow Bold"/>
                  <a:cs typeface="Barlow Bold"/>
                  <a:sym typeface="Barlow Bold"/>
                </a:rPr>
                <a:t>Prepared by:</a:t>
              </a:r>
            </a:p>
          </p:txBody>
        </p:sp>
        <p:sp>
          <p:nvSpPr>
            <p:cNvPr id="10" name="TextBox 10"/>
            <p:cNvSpPr txBox="1"/>
            <p:nvPr/>
          </p:nvSpPr>
          <p:spPr>
            <a:xfrm>
              <a:off x="0" y="963818"/>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Md. Kamrul Hasan</a:t>
              </a:r>
            </a:p>
          </p:txBody>
        </p:sp>
        <p:sp>
          <p:nvSpPr>
            <p:cNvPr id="11" name="TextBox 11"/>
            <p:cNvSpPr txBox="1"/>
            <p:nvPr/>
          </p:nvSpPr>
          <p:spPr>
            <a:xfrm>
              <a:off x="0" y="1744660"/>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Roll: 79</a:t>
              </a:r>
            </a:p>
          </p:txBody>
        </p:sp>
        <p:sp>
          <p:nvSpPr>
            <p:cNvPr id="12" name="TextBox 12"/>
            <p:cNvSpPr txBox="1"/>
            <p:nvPr/>
          </p:nvSpPr>
          <p:spPr>
            <a:xfrm>
              <a:off x="0" y="2525502"/>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Section: A</a:t>
              </a:r>
            </a:p>
          </p:txBody>
        </p:sp>
        <p:sp>
          <p:nvSpPr>
            <p:cNvPr id="13" name="TextBox 13"/>
            <p:cNvSpPr txBox="1"/>
            <p:nvPr/>
          </p:nvSpPr>
          <p:spPr>
            <a:xfrm>
              <a:off x="0" y="3306345"/>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Lab Group: Q</a:t>
              </a:r>
            </a:p>
          </p:txBody>
        </p:sp>
        <p:sp>
          <p:nvSpPr>
            <p:cNvPr id="14" name="TextBox 14"/>
            <p:cNvSpPr txBox="1"/>
            <p:nvPr/>
          </p:nvSpPr>
          <p:spPr>
            <a:xfrm>
              <a:off x="8562349" y="-28575"/>
              <a:ext cx="5270182" cy="689151"/>
            </a:xfrm>
            <a:prstGeom prst="rect">
              <a:avLst/>
            </a:prstGeom>
          </p:spPr>
          <p:txBody>
            <a:bodyPr lIns="0" tIns="0" rIns="0" bIns="0" rtlCol="0" anchor="t">
              <a:spAutoFit/>
            </a:bodyPr>
            <a:lstStyle/>
            <a:p>
              <a:pPr algn="l">
                <a:lnSpc>
                  <a:spcPts val="4135"/>
                </a:lnSpc>
              </a:pPr>
              <a:r>
                <a:rPr lang="en-US" sz="3291" b="1">
                  <a:solidFill>
                    <a:srgbClr val="9998FF"/>
                  </a:solidFill>
                  <a:latin typeface="Barlow Bold"/>
                  <a:ea typeface="Barlow Bold"/>
                  <a:cs typeface="Barlow Bold"/>
                  <a:sym typeface="Barlow Bold"/>
                </a:rPr>
                <a:t>Reviewed by:</a:t>
              </a:r>
            </a:p>
          </p:txBody>
        </p:sp>
        <p:sp>
          <p:nvSpPr>
            <p:cNvPr id="15" name="TextBox 15"/>
            <p:cNvSpPr txBox="1"/>
            <p:nvPr/>
          </p:nvSpPr>
          <p:spPr>
            <a:xfrm>
              <a:off x="8562349" y="963818"/>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Mr. Md. Monir Hossain</a:t>
              </a:r>
            </a:p>
          </p:txBody>
        </p:sp>
        <p:sp>
          <p:nvSpPr>
            <p:cNvPr id="16" name="TextBox 16"/>
            <p:cNvSpPr txBox="1"/>
            <p:nvPr/>
          </p:nvSpPr>
          <p:spPr>
            <a:xfrm>
              <a:off x="8562349" y="1744660"/>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Assistant Professor</a:t>
              </a:r>
            </a:p>
          </p:txBody>
        </p:sp>
        <p:sp>
          <p:nvSpPr>
            <p:cNvPr id="17" name="TextBox 17"/>
            <p:cNvSpPr txBox="1"/>
            <p:nvPr/>
          </p:nvSpPr>
          <p:spPr>
            <a:xfrm>
              <a:off x="8562349" y="2525502"/>
              <a:ext cx="7569192" cy="596396"/>
            </a:xfrm>
            <a:prstGeom prst="rect">
              <a:avLst/>
            </a:prstGeom>
          </p:spPr>
          <p:txBody>
            <a:bodyPr lIns="0" tIns="0" rIns="0" bIns="0" rtlCol="0" anchor="t">
              <a:spAutoFit/>
            </a:bodyPr>
            <a:lstStyle/>
            <a:p>
              <a:pPr marL="376960" lvl="1" indent="-188480" algn="l">
                <a:lnSpc>
                  <a:spcPts val="4050"/>
                </a:lnSpc>
                <a:buFont typeface="Arial"/>
                <a:buChar char="•"/>
              </a:pPr>
              <a:r>
                <a:rPr lang="en-US" sz="2499">
                  <a:solidFill>
                    <a:srgbClr val="EEEFF5"/>
                  </a:solidFill>
                  <a:latin typeface="Montserrat"/>
                  <a:ea typeface="Montserrat"/>
                  <a:cs typeface="Montserrat"/>
                  <a:sym typeface="Montserrat"/>
                </a:rPr>
                <a:t>Dhaka City College</a:t>
              </a:r>
            </a:p>
          </p:txBody>
        </p:sp>
        <p:sp>
          <p:nvSpPr>
            <p:cNvPr id="18" name="TextBox 18"/>
            <p:cNvSpPr txBox="1"/>
            <p:nvPr/>
          </p:nvSpPr>
          <p:spPr>
            <a:xfrm>
              <a:off x="0" y="4537731"/>
              <a:ext cx="16115441" cy="596396"/>
            </a:xfrm>
            <a:prstGeom prst="rect">
              <a:avLst/>
            </a:prstGeom>
          </p:spPr>
          <p:txBody>
            <a:bodyPr lIns="0" tIns="0" rIns="0" bIns="0" rtlCol="0" anchor="t">
              <a:spAutoFit/>
            </a:bodyPr>
            <a:lstStyle/>
            <a:p>
              <a:pPr algn="l">
                <a:lnSpc>
                  <a:spcPts val="4050"/>
                </a:lnSpc>
              </a:pPr>
              <a:r>
                <a:rPr lang="en-US" sz="2499">
                  <a:solidFill>
                    <a:srgbClr val="EEEFF5"/>
                  </a:solidFill>
                  <a:latin typeface="Montserrat"/>
                  <a:ea typeface="Montserrat"/>
                  <a:cs typeface="Montserrat"/>
                  <a:sym typeface="Montserrat"/>
                </a:rPr>
                <a:t>Version: 2.0.1</a:t>
              </a:r>
            </a:p>
          </p:txBody>
        </p:sp>
      </p:grpSp>
      <p:grpSp>
        <p:nvGrpSpPr>
          <p:cNvPr id="19" name="Group 19"/>
          <p:cNvGrpSpPr/>
          <p:nvPr/>
        </p:nvGrpSpPr>
        <p:grpSpPr>
          <a:xfrm>
            <a:off x="1028700" y="6037909"/>
            <a:ext cx="4192328" cy="3739406"/>
            <a:chOff x="0" y="0"/>
            <a:chExt cx="5589770" cy="4985875"/>
          </a:xfrm>
        </p:grpSpPr>
        <p:sp>
          <p:nvSpPr>
            <p:cNvPr id="20" name="Freeform 20"/>
            <p:cNvSpPr/>
            <p:nvPr/>
          </p:nvSpPr>
          <p:spPr>
            <a:xfrm>
              <a:off x="1234385" y="948744"/>
              <a:ext cx="2960254" cy="2960254"/>
            </a:xfrm>
            <a:custGeom>
              <a:avLst/>
              <a:gdLst/>
              <a:ahLst/>
              <a:cxnLst/>
              <a:rect l="l" t="t" r="r" b="b"/>
              <a:pathLst>
                <a:path w="2960254" h="2960254">
                  <a:moveTo>
                    <a:pt x="0" y="0"/>
                  </a:moveTo>
                  <a:lnTo>
                    <a:pt x="2960254" y="0"/>
                  </a:lnTo>
                  <a:lnTo>
                    <a:pt x="2960254" y="2960254"/>
                  </a:lnTo>
                  <a:lnTo>
                    <a:pt x="0" y="2960254"/>
                  </a:lnTo>
                  <a:lnTo>
                    <a:pt x="0" y="0"/>
                  </a:lnTo>
                  <a:close/>
                </a:path>
              </a:pathLst>
            </a:custGeom>
            <a:blipFill>
              <a:blip r:embed="rId2"/>
              <a:stretch>
                <a:fillRect/>
              </a:stretch>
            </a:blipFill>
          </p:spPr>
        </p:sp>
        <p:sp>
          <p:nvSpPr>
            <p:cNvPr id="21" name="TextBox 21"/>
            <p:cNvSpPr txBox="1"/>
            <p:nvPr/>
          </p:nvSpPr>
          <p:spPr>
            <a:xfrm>
              <a:off x="207968" y="-142875"/>
              <a:ext cx="5381802" cy="1408360"/>
            </a:xfrm>
            <a:prstGeom prst="rect">
              <a:avLst/>
            </a:prstGeom>
          </p:spPr>
          <p:txBody>
            <a:bodyPr lIns="0" tIns="0" rIns="0" bIns="0" rtlCol="0" anchor="t">
              <a:spAutoFit/>
            </a:bodyPr>
            <a:lstStyle/>
            <a:p>
              <a:pPr algn="ctr">
                <a:lnSpc>
                  <a:spcPts val="6095"/>
                </a:lnSpc>
                <a:spcBef>
                  <a:spcPct val="0"/>
                </a:spcBef>
              </a:pPr>
              <a:r>
                <a:rPr lang="en-US" sz="3760">
                  <a:solidFill>
                    <a:srgbClr val="FFFFFF"/>
                  </a:solidFill>
                  <a:latin typeface="Montserrat"/>
                  <a:ea typeface="Montserrat"/>
                  <a:cs typeface="Montserrat"/>
                  <a:sym typeface="Montserrat"/>
                </a:rPr>
                <a:t>আমার পরিচয় 👨‍💻</a:t>
              </a:r>
            </a:p>
            <a:p>
              <a:pPr algn="ctr">
                <a:lnSpc>
                  <a:spcPts val="2522"/>
                </a:lnSpc>
                <a:spcBef>
                  <a:spcPct val="0"/>
                </a:spcBef>
              </a:pPr>
              <a:endParaRPr lang="en-US" sz="3760">
                <a:solidFill>
                  <a:srgbClr val="FFFFFF"/>
                </a:solidFill>
                <a:latin typeface="Montserrat"/>
                <a:ea typeface="Montserrat"/>
                <a:cs typeface="Montserrat"/>
                <a:sym typeface="Montserrat"/>
              </a:endParaRPr>
            </a:p>
          </p:txBody>
        </p:sp>
        <p:sp>
          <p:nvSpPr>
            <p:cNvPr id="22" name="TextBox 22"/>
            <p:cNvSpPr txBox="1"/>
            <p:nvPr/>
          </p:nvSpPr>
          <p:spPr>
            <a:xfrm>
              <a:off x="0" y="4219043"/>
              <a:ext cx="5429024" cy="766832"/>
            </a:xfrm>
            <a:prstGeom prst="rect">
              <a:avLst/>
            </a:prstGeom>
          </p:spPr>
          <p:txBody>
            <a:bodyPr lIns="0" tIns="0" rIns="0" bIns="0" rtlCol="0" anchor="t">
              <a:spAutoFit/>
            </a:bodyPr>
            <a:lstStyle/>
            <a:p>
              <a:pPr algn="ctr">
                <a:lnSpc>
                  <a:spcPts val="5134"/>
                </a:lnSpc>
                <a:spcBef>
                  <a:spcPct val="0"/>
                </a:spcBef>
              </a:pPr>
              <a:r>
                <a:rPr lang="en-US" sz="3168">
                  <a:solidFill>
                    <a:srgbClr val="FFFFFF"/>
                  </a:solidFill>
                  <a:latin typeface="Montserrat"/>
                  <a:ea typeface="Montserrat"/>
                  <a:cs typeface="Montserrat"/>
                  <a:sym typeface="Montserrat"/>
                </a:rPr>
                <a:t>আমি কামরুল হাসান</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TextBox 6"/>
          <p:cNvSpPr txBox="1"/>
          <p:nvPr/>
        </p:nvSpPr>
        <p:spPr>
          <a:xfrm>
            <a:off x="2693640" y="591159"/>
            <a:ext cx="12353925" cy="846507"/>
          </a:xfrm>
          <a:prstGeom prst="rect">
            <a:avLst/>
          </a:prstGeom>
        </p:spPr>
        <p:txBody>
          <a:bodyPr lIns="0" tIns="0" rIns="0" bIns="0" rtlCol="0" anchor="t">
            <a:spAutoFit/>
          </a:bodyPr>
          <a:lstStyle/>
          <a:p>
            <a:pPr algn="l">
              <a:lnSpc>
                <a:spcPts val="6744"/>
              </a:lnSpc>
            </a:pPr>
            <a:r>
              <a:rPr lang="en-US" sz="5424" b="1">
                <a:solidFill>
                  <a:srgbClr val="9998FF"/>
                </a:solidFill>
                <a:latin typeface="Barlow Bold"/>
                <a:ea typeface="Barlow Bold"/>
                <a:cs typeface="Barlow Bold"/>
                <a:sym typeface="Barlow Bold"/>
              </a:rPr>
              <a:t>FocusTube তৈরির পেছনের কারণ:</a:t>
            </a:r>
          </a:p>
        </p:txBody>
      </p:sp>
      <p:sp>
        <p:nvSpPr>
          <p:cNvPr id="7" name="TextBox 7"/>
          <p:cNvSpPr txBox="1"/>
          <p:nvPr/>
        </p:nvSpPr>
        <p:spPr>
          <a:xfrm>
            <a:off x="1028700" y="2935039"/>
            <a:ext cx="9170252" cy="4804489"/>
          </a:xfrm>
          <a:prstGeom prst="rect">
            <a:avLst/>
          </a:prstGeom>
        </p:spPr>
        <p:txBody>
          <a:bodyPr lIns="0" tIns="0" rIns="0" bIns="0" rtlCol="0" anchor="t">
            <a:spAutoFit/>
          </a:bodyPr>
          <a:lstStyle/>
          <a:p>
            <a:pPr algn="l">
              <a:lnSpc>
                <a:spcPts val="6392"/>
              </a:lnSpc>
            </a:pPr>
            <a:r>
              <a:rPr lang="en-US" sz="3977">
                <a:solidFill>
                  <a:srgbClr val="EEEFF5"/>
                </a:solidFill>
                <a:latin typeface="Montserrat"/>
                <a:ea typeface="Montserrat"/>
                <a:cs typeface="Montserrat"/>
                <a:sym typeface="Montserrat"/>
              </a:rPr>
              <a:t>ইউটিউবে পড়াশোনা করার সময় মনোযোগ ধরে রাখা আমার জন্য একটি বড় চ্যালেঞ্জ ছিল। সেই ব্যক্তিগত অভিজ্ঞতা থেকেই এই প্রকল্পটি তৈরি করার অনুপ্রেরণা পাই, যাতে আমার মতো অন্যরাও কোনো বাধা ছাড়াই পড়াশোনা চালিয়ে যেতে পারে।</a:t>
            </a:r>
          </a:p>
        </p:txBody>
      </p:sp>
      <p:grpSp>
        <p:nvGrpSpPr>
          <p:cNvPr id="8" name="Group 8"/>
          <p:cNvGrpSpPr/>
          <p:nvPr/>
        </p:nvGrpSpPr>
        <p:grpSpPr>
          <a:xfrm>
            <a:off x="10348540" y="2139876"/>
            <a:ext cx="7118424" cy="7118424"/>
            <a:chOff x="0" y="0"/>
            <a:chExt cx="10632282" cy="10632282"/>
          </a:xfrm>
        </p:grpSpPr>
        <p:sp>
          <p:nvSpPr>
            <p:cNvPr id="9" name="Freeform 9" descr="preencoded.png"/>
            <p:cNvSpPr/>
            <p:nvPr/>
          </p:nvSpPr>
          <p:spPr>
            <a:xfrm>
              <a:off x="0" y="0"/>
              <a:ext cx="10632313" cy="10632313"/>
            </a:xfrm>
            <a:custGeom>
              <a:avLst/>
              <a:gdLst/>
              <a:ahLst/>
              <a:cxnLst/>
              <a:rect l="l" t="t" r="r" b="b"/>
              <a:pathLst>
                <a:path w="10632313" h="10632313">
                  <a:moveTo>
                    <a:pt x="0" y="0"/>
                  </a:moveTo>
                  <a:lnTo>
                    <a:pt x="10632313" y="0"/>
                  </a:lnTo>
                  <a:lnTo>
                    <a:pt x="10632313" y="10632313"/>
                  </a:lnTo>
                  <a:lnTo>
                    <a:pt x="0" y="10632313"/>
                  </a:lnTo>
                  <a:lnTo>
                    <a:pt x="0" y="0"/>
                  </a:lnTo>
                  <a:close/>
                </a:path>
              </a:pathLst>
            </a:custGeom>
            <a:blipFill>
              <a:blip r:embed="rId2"/>
              <a:stretch>
                <a:fillRect/>
              </a:stretch>
            </a:blip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4" name="TextBox 4"/>
          <p:cNvSpPr txBox="1"/>
          <p:nvPr/>
        </p:nvSpPr>
        <p:spPr>
          <a:xfrm>
            <a:off x="3746199" y="1655227"/>
            <a:ext cx="9990733" cy="774700"/>
          </a:xfrm>
          <a:prstGeom prst="rect">
            <a:avLst/>
          </a:prstGeom>
        </p:spPr>
        <p:txBody>
          <a:bodyPr lIns="0" tIns="0" rIns="0" bIns="0" rtlCol="0" anchor="t">
            <a:spAutoFit/>
          </a:bodyPr>
          <a:lstStyle/>
          <a:p>
            <a:pPr algn="l">
              <a:lnSpc>
                <a:spcPts val="6125"/>
              </a:lnSpc>
            </a:pPr>
            <a:r>
              <a:rPr lang="en-US" sz="4875" b="1">
                <a:solidFill>
                  <a:srgbClr val="9998FF"/>
                </a:solidFill>
                <a:latin typeface="Barlow Bold"/>
                <a:ea typeface="Barlow Bold"/>
                <a:cs typeface="Barlow Bold"/>
                <a:sym typeface="Barlow Bold"/>
              </a:rPr>
              <a:t>FocusTube আমাদের কি কি দিচ্ছে</a:t>
            </a:r>
          </a:p>
        </p:txBody>
      </p:sp>
      <p:sp>
        <p:nvSpPr>
          <p:cNvPr id="5" name="TextBox 5"/>
          <p:cNvSpPr txBox="1"/>
          <p:nvPr/>
        </p:nvSpPr>
        <p:spPr>
          <a:xfrm>
            <a:off x="3288422" y="3375366"/>
            <a:ext cx="10906287" cy="1578070"/>
          </a:xfrm>
          <a:prstGeom prst="rect">
            <a:avLst/>
          </a:prstGeom>
        </p:spPr>
        <p:txBody>
          <a:bodyPr lIns="0" tIns="0" rIns="0" bIns="0" rtlCol="0" anchor="t">
            <a:spAutoFit/>
          </a:bodyPr>
          <a:lstStyle/>
          <a:p>
            <a:pPr algn="ctr">
              <a:lnSpc>
                <a:spcPts val="4258"/>
              </a:lnSpc>
            </a:pPr>
            <a:r>
              <a:rPr lang="en-US" sz="2627">
                <a:solidFill>
                  <a:srgbClr val="EEEFF5"/>
                </a:solidFill>
                <a:latin typeface="Montserrat"/>
                <a:ea typeface="Montserrat"/>
                <a:cs typeface="Montserrat"/>
                <a:sym typeface="Montserrat"/>
              </a:rPr>
              <a:t>FocusTube শিক্ষামূলক কন্টেন্টের জন্য একটি উপযুক্ত পরিবেশ প্রদান করে পূর্বের চ্যালেঞ্জগুলি মোকাবেলা করে। এটি YouTube প্লেলিস্টগুলিকে কাঠামোগত শেখার অভিজ্ঞতায় রূপান্তরিত করে, ব্যবহারকারীকে নিয়ন্ত্রণে রাখে।</a:t>
            </a:r>
          </a:p>
        </p:txBody>
      </p:sp>
      <p:grpSp>
        <p:nvGrpSpPr>
          <p:cNvPr id="6" name="Group 6"/>
          <p:cNvGrpSpPr/>
          <p:nvPr/>
        </p:nvGrpSpPr>
        <p:grpSpPr>
          <a:xfrm>
            <a:off x="976461" y="5526686"/>
            <a:ext cx="16434941" cy="2607618"/>
            <a:chOff x="0" y="0"/>
            <a:chExt cx="21913255" cy="3476823"/>
          </a:xfrm>
        </p:grpSpPr>
        <p:grpSp>
          <p:nvGrpSpPr>
            <p:cNvPr id="7" name="Group 7"/>
            <p:cNvGrpSpPr/>
            <p:nvPr/>
          </p:nvGrpSpPr>
          <p:grpSpPr>
            <a:xfrm>
              <a:off x="19050" y="0"/>
              <a:ext cx="7112793" cy="3476823"/>
              <a:chOff x="0" y="0"/>
              <a:chExt cx="7112793" cy="3476823"/>
            </a:xfrm>
          </p:grpSpPr>
          <p:sp>
            <p:nvSpPr>
              <p:cNvPr id="8" name="Freeform 8"/>
              <p:cNvSpPr/>
              <p:nvPr/>
            </p:nvSpPr>
            <p:spPr>
              <a:xfrm>
                <a:off x="0" y="0"/>
                <a:ext cx="7112762" cy="3476879"/>
              </a:xfrm>
              <a:custGeom>
                <a:avLst/>
                <a:gdLst/>
                <a:ahLst/>
                <a:cxnLst/>
                <a:rect l="l" t="t" r="r" b="b"/>
                <a:pathLst>
                  <a:path w="7112762" h="3476879">
                    <a:moveTo>
                      <a:pt x="0" y="201930"/>
                    </a:moveTo>
                    <a:cubicBezTo>
                      <a:pt x="0" y="90297"/>
                      <a:pt x="90932" y="0"/>
                      <a:pt x="202946" y="0"/>
                    </a:cubicBezTo>
                    <a:lnTo>
                      <a:pt x="6909815" y="0"/>
                    </a:lnTo>
                    <a:lnTo>
                      <a:pt x="6909815" y="19050"/>
                    </a:lnTo>
                    <a:lnTo>
                      <a:pt x="6909815" y="0"/>
                    </a:lnTo>
                    <a:cubicBezTo>
                      <a:pt x="7021830" y="0"/>
                      <a:pt x="7112762" y="90297"/>
                      <a:pt x="7112762" y="201930"/>
                    </a:cubicBezTo>
                    <a:lnTo>
                      <a:pt x="7093712" y="201930"/>
                    </a:lnTo>
                    <a:lnTo>
                      <a:pt x="7112762" y="201930"/>
                    </a:lnTo>
                    <a:lnTo>
                      <a:pt x="7112762" y="3274949"/>
                    </a:lnTo>
                    <a:lnTo>
                      <a:pt x="7093712" y="3274949"/>
                    </a:lnTo>
                    <a:lnTo>
                      <a:pt x="7112762" y="3274949"/>
                    </a:lnTo>
                    <a:cubicBezTo>
                      <a:pt x="7112762" y="3386582"/>
                      <a:pt x="7021830" y="3476879"/>
                      <a:pt x="6909815" y="3476879"/>
                    </a:cubicBezTo>
                    <a:lnTo>
                      <a:pt x="6909815" y="3457829"/>
                    </a:lnTo>
                    <a:lnTo>
                      <a:pt x="6909815" y="3476879"/>
                    </a:lnTo>
                    <a:lnTo>
                      <a:pt x="202946" y="3476879"/>
                    </a:lnTo>
                    <a:lnTo>
                      <a:pt x="202946" y="3457829"/>
                    </a:lnTo>
                    <a:lnTo>
                      <a:pt x="202946" y="3476879"/>
                    </a:lnTo>
                    <a:cubicBezTo>
                      <a:pt x="90932" y="3476879"/>
                      <a:pt x="0" y="3386582"/>
                      <a:pt x="0" y="3274949"/>
                    </a:cubicBezTo>
                    <a:lnTo>
                      <a:pt x="0" y="201930"/>
                    </a:lnTo>
                    <a:lnTo>
                      <a:pt x="19050" y="201930"/>
                    </a:lnTo>
                    <a:lnTo>
                      <a:pt x="0" y="201930"/>
                    </a:lnTo>
                    <a:moveTo>
                      <a:pt x="38100" y="201930"/>
                    </a:moveTo>
                    <a:lnTo>
                      <a:pt x="38100" y="3274949"/>
                    </a:lnTo>
                    <a:lnTo>
                      <a:pt x="19050" y="3274949"/>
                    </a:lnTo>
                    <a:lnTo>
                      <a:pt x="38100" y="3274949"/>
                    </a:lnTo>
                    <a:cubicBezTo>
                      <a:pt x="38100" y="3365373"/>
                      <a:pt x="111760" y="3438779"/>
                      <a:pt x="202946" y="3438779"/>
                    </a:cubicBezTo>
                    <a:lnTo>
                      <a:pt x="6909815" y="3438779"/>
                    </a:lnTo>
                    <a:cubicBezTo>
                      <a:pt x="7001001" y="3438779"/>
                      <a:pt x="7074662" y="3365373"/>
                      <a:pt x="7074662" y="3274949"/>
                    </a:cubicBezTo>
                    <a:lnTo>
                      <a:pt x="7074662" y="201930"/>
                    </a:lnTo>
                    <a:cubicBezTo>
                      <a:pt x="7074662" y="111506"/>
                      <a:pt x="7001001" y="38100"/>
                      <a:pt x="6909815" y="38100"/>
                    </a:cubicBezTo>
                    <a:lnTo>
                      <a:pt x="202946" y="38100"/>
                    </a:lnTo>
                    <a:lnTo>
                      <a:pt x="202946" y="19050"/>
                    </a:lnTo>
                    <a:lnTo>
                      <a:pt x="202946" y="38100"/>
                    </a:lnTo>
                    <a:cubicBezTo>
                      <a:pt x="111760" y="38100"/>
                      <a:pt x="38100" y="111506"/>
                      <a:pt x="38100" y="201930"/>
                    </a:cubicBezTo>
                    <a:close/>
                  </a:path>
                </a:pathLst>
              </a:custGeom>
              <a:solidFill>
                <a:srgbClr val="60646A"/>
              </a:solidFill>
            </p:spPr>
          </p:sp>
        </p:grpSp>
        <p:grpSp>
          <p:nvGrpSpPr>
            <p:cNvPr id="9" name="Group 9"/>
            <p:cNvGrpSpPr/>
            <p:nvPr/>
          </p:nvGrpSpPr>
          <p:grpSpPr>
            <a:xfrm>
              <a:off x="0" y="19050"/>
              <a:ext cx="152400" cy="3438723"/>
              <a:chOff x="0" y="0"/>
              <a:chExt cx="152400" cy="3438723"/>
            </a:xfrm>
          </p:grpSpPr>
          <p:sp>
            <p:nvSpPr>
              <p:cNvPr id="10" name="Freeform 10" descr="preencoded.png"/>
              <p:cNvSpPr/>
              <p:nvPr/>
            </p:nvSpPr>
            <p:spPr>
              <a:xfrm>
                <a:off x="0" y="0"/>
                <a:ext cx="152400" cy="3438779"/>
              </a:xfrm>
              <a:custGeom>
                <a:avLst/>
                <a:gdLst/>
                <a:ahLst/>
                <a:cxnLst/>
                <a:rect l="l" t="t" r="r" b="b"/>
                <a:pathLst>
                  <a:path w="152400" h="3438779">
                    <a:moveTo>
                      <a:pt x="0" y="0"/>
                    </a:moveTo>
                    <a:lnTo>
                      <a:pt x="152400" y="0"/>
                    </a:lnTo>
                    <a:lnTo>
                      <a:pt x="152400" y="3438779"/>
                    </a:lnTo>
                    <a:lnTo>
                      <a:pt x="0" y="3438779"/>
                    </a:lnTo>
                    <a:lnTo>
                      <a:pt x="0" y="0"/>
                    </a:lnTo>
                    <a:close/>
                  </a:path>
                </a:pathLst>
              </a:custGeom>
              <a:blipFill>
                <a:blip r:embed="rId2"/>
                <a:stretch>
                  <a:fillRect t="-43" b="-41"/>
                </a:stretch>
              </a:blipFill>
            </p:spPr>
          </p:sp>
        </p:grpSp>
        <p:sp>
          <p:nvSpPr>
            <p:cNvPr id="11" name="TextBox 11"/>
            <p:cNvSpPr txBox="1"/>
            <p:nvPr/>
          </p:nvSpPr>
          <p:spPr>
            <a:xfrm>
              <a:off x="506411" y="241548"/>
              <a:ext cx="4922217" cy="530060"/>
            </a:xfrm>
            <a:prstGeom prst="rect">
              <a:avLst/>
            </a:prstGeom>
          </p:spPr>
          <p:txBody>
            <a:bodyPr wrap="square" lIns="0" tIns="0" rIns="0" bIns="0" rtlCol="0" anchor="t">
              <a:spAutoFit/>
            </a:bodyPr>
            <a:lstStyle/>
            <a:p>
              <a:pPr algn="l">
                <a:lnSpc>
                  <a:spcPts val="3062"/>
                </a:lnSpc>
              </a:pPr>
              <a:r>
                <a:rPr lang="en-US" sz="2437" b="1" dirty="0">
                  <a:solidFill>
                    <a:srgbClr val="EEEFF5"/>
                  </a:solidFill>
                  <a:latin typeface="Barlow Bold"/>
                  <a:ea typeface="Barlow Bold"/>
                  <a:cs typeface="Barlow Bold"/>
                  <a:sym typeface="Barlow Bold"/>
                </a:rPr>
                <a:t> </a:t>
              </a:r>
              <a:r>
                <a:rPr lang="en-US" sz="2437" b="1" dirty="0" err="1">
                  <a:solidFill>
                    <a:srgbClr val="EEEFF5"/>
                  </a:solidFill>
                  <a:latin typeface="Barlow Bold"/>
                  <a:ea typeface="Barlow Bold"/>
                  <a:cs typeface="Barlow Bold"/>
                  <a:sym typeface="Barlow Bold"/>
                </a:rPr>
                <a:t>একদম</a:t>
              </a:r>
              <a:r>
                <a:rPr lang="en-US" sz="2437" b="1" dirty="0">
                  <a:solidFill>
                    <a:srgbClr val="EEEFF5"/>
                  </a:solidFill>
                  <a:latin typeface="Barlow Bold"/>
                  <a:ea typeface="Barlow Bold"/>
                  <a:cs typeface="Barlow Bold"/>
                  <a:sym typeface="Barlow Bold"/>
                </a:rPr>
                <a:t> </a:t>
              </a:r>
              <a:r>
                <a:rPr lang="en-US" sz="2437" b="1" dirty="0" err="1">
                  <a:solidFill>
                    <a:srgbClr val="EEEFF5"/>
                  </a:solidFill>
                  <a:latin typeface="Barlow Bold"/>
                  <a:ea typeface="Barlow Bold"/>
                  <a:cs typeface="Barlow Bold"/>
                  <a:sym typeface="Barlow Bold"/>
                </a:rPr>
                <a:t>ক্লিন</a:t>
              </a:r>
              <a:r>
                <a:rPr lang="en-US" sz="2437" b="1" dirty="0">
                  <a:solidFill>
                    <a:srgbClr val="EEEFF5"/>
                  </a:solidFill>
                  <a:latin typeface="Barlow Bold"/>
                  <a:ea typeface="Barlow Bold"/>
                  <a:cs typeface="Barlow Bold"/>
                  <a:sym typeface="Barlow Bold"/>
                </a:rPr>
                <a:t> </a:t>
              </a:r>
              <a:r>
                <a:rPr lang="en-US" sz="2437" b="1" dirty="0" err="1">
                  <a:solidFill>
                    <a:srgbClr val="EEEFF5"/>
                  </a:solidFill>
                  <a:latin typeface="Barlow Bold"/>
                  <a:ea typeface="Barlow Bold"/>
                  <a:cs typeface="Barlow Bold"/>
                  <a:sym typeface="Barlow Bold"/>
                </a:rPr>
                <a:t>ইন্টারফেস</a:t>
              </a:r>
              <a:endParaRPr lang="en-US" sz="2437" b="1" dirty="0">
                <a:solidFill>
                  <a:srgbClr val="EEEFF5"/>
                </a:solidFill>
                <a:latin typeface="Barlow Bold"/>
                <a:ea typeface="Barlow Bold"/>
                <a:cs typeface="Barlow Bold"/>
                <a:sym typeface="Barlow Bold"/>
              </a:endParaRPr>
            </a:p>
          </p:txBody>
        </p:sp>
        <p:sp>
          <p:nvSpPr>
            <p:cNvPr id="12" name="TextBox 12"/>
            <p:cNvSpPr txBox="1"/>
            <p:nvPr/>
          </p:nvSpPr>
          <p:spPr>
            <a:xfrm>
              <a:off x="506413" y="1005880"/>
              <a:ext cx="6252368" cy="937683"/>
            </a:xfrm>
            <a:prstGeom prst="rect">
              <a:avLst/>
            </a:prstGeom>
          </p:spPr>
          <p:txBody>
            <a:bodyPr lIns="0" tIns="0" rIns="0" bIns="0" rtlCol="0" anchor="t">
              <a:spAutoFit/>
            </a:bodyPr>
            <a:lstStyle/>
            <a:p>
              <a:pPr algn="l">
                <a:lnSpc>
                  <a:spcPts val="2937"/>
                </a:lnSpc>
              </a:pPr>
              <a:r>
                <a:rPr lang="en-US" sz="1812" dirty="0" err="1">
                  <a:solidFill>
                    <a:srgbClr val="EEEFF5"/>
                  </a:solidFill>
                  <a:latin typeface="Montserrat"/>
                  <a:ea typeface="Montserrat"/>
                  <a:cs typeface="Montserrat"/>
                  <a:sym typeface="Montserrat"/>
                </a:rPr>
                <a:t>ইউটিউবের</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সকল</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অপ্রয়োজনীয়</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জিনিস</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সরিয়ে</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এটি</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আপনাকে</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দেয়</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একটি</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পরিচ্ছন্ন</a:t>
              </a:r>
              <a:r>
                <a:rPr lang="en-US" sz="1812" dirty="0">
                  <a:solidFill>
                    <a:srgbClr val="EEEFF5"/>
                  </a:solidFill>
                  <a:latin typeface="Montserrat"/>
                  <a:ea typeface="Montserrat"/>
                  <a:cs typeface="Montserrat"/>
                  <a:sym typeface="Montserrat"/>
                </a:rPr>
                <a:t> </a:t>
              </a:r>
              <a:r>
                <a:rPr lang="en-US" sz="1812" dirty="0" err="1">
                  <a:solidFill>
                    <a:srgbClr val="EEEFF5"/>
                  </a:solidFill>
                  <a:latin typeface="Montserrat"/>
                  <a:ea typeface="Montserrat"/>
                  <a:cs typeface="Montserrat"/>
                  <a:sym typeface="Montserrat"/>
                </a:rPr>
                <a:t>পরিবেশ</a:t>
              </a:r>
              <a:r>
                <a:rPr lang="en-US" sz="1812" dirty="0">
                  <a:solidFill>
                    <a:srgbClr val="EEEFF5"/>
                  </a:solidFill>
                  <a:latin typeface="Montserrat"/>
                  <a:ea typeface="Montserrat"/>
                  <a:cs typeface="Montserrat"/>
                  <a:sym typeface="Montserrat"/>
                </a:rPr>
                <a:t>।</a:t>
              </a:r>
            </a:p>
          </p:txBody>
        </p:sp>
        <p:grpSp>
          <p:nvGrpSpPr>
            <p:cNvPr id="13" name="Group 13"/>
            <p:cNvGrpSpPr/>
            <p:nvPr/>
          </p:nvGrpSpPr>
          <p:grpSpPr>
            <a:xfrm>
              <a:off x="7409657" y="0"/>
              <a:ext cx="7112992" cy="3476823"/>
              <a:chOff x="0" y="0"/>
              <a:chExt cx="7112992" cy="3476823"/>
            </a:xfrm>
          </p:grpSpPr>
          <p:sp>
            <p:nvSpPr>
              <p:cNvPr id="14" name="Freeform 14"/>
              <p:cNvSpPr/>
              <p:nvPr/>
            </p:nvSpPr>
            <p:spPr>
              <a:xfrm>
                <a:off x="0" y="0"/>
                <a:ext cx="7113015" cy="3476879"/>
              </a:xfrm>
              <a:custGeom>
                <a:avLst/>
                <a:gdLst/>
                <a:ahLst/>
                <a:cxnLst/>
                <a:rect l="l" t="t" r="r" b="b"/>
                <a:pathLst>
                  <a:path w="7113015" h="3476879">
                    <a:moveTo>
                      <a:pt x="0" y="201930"/>
                    </a:moveTo>
                    <a:cubicBezTo>
                      <a:pt x="0" y="90297"/>
                      <a:pt x="90932" y="0"/>
                      <a:pt x="202946" y="0"/>
                    </a:cubicBezTo>
                    <a:lnTo>
                      <a:pt x="6910070" y="0"/>
                    </a:lnTo>
                    <a:lnTo>
                      <a:pt x="6910070" y="19050"/>
                    </a:lnTo>
                    <a:lnTo>
                      <a:pt x="6910070" y="0"/>
                    </a:lnTo>
                    <a:cubicBezTo>
                      <a:pt x="7022084" y="0"/>
                      <a:pt x="7113015" y="90297"/>
                      <a:pt x="7113015" y="201930"/>
                    </a:cubicBezTo>
                    <a:lnTo>
                      <a:pt x="7093965" y="201930"/>
                    </a:lnTo>
                    <a:lnTo>
                      <a:pt x="7113015" y="201930"/>
                    </a:lnTo>
                    <a:lnTo>
                      <a:pt x="7113015" y="3274949"/>
                    </a:lnTo>
                    <a:lnTo>
                      <a:pt x="7093965" y="3274949"/>
                    </a:lnTo>
                    <a:lnTo>
                      <a:pt x="7113015" y="3274949"/>
                    </a:lnTo>
                    <a:cubicBezTo>
                      <a:pt x="7113015" y="3386582"/>
                      <a:pt x="7022084" y="3476879"/>
                      <a:pt x="6910070" y="3476879"/>
                    </a:cubicBezTo>
                    <a:lnTo>
                      <a:pt x="6910070" y="3457829"/>
                    </a:lnTo>
                    <a:lnTo>
                      <a:pt x="6910070" y="3476879"/>
                    </a:lnTo>
                    <a:lnTo>
                      <a:pt x="202946" y="3476879"/>
                    </a:lnTo>
                    <a:lnTo>
                      <a:pt x="202946" y="3457829"/>
                    </a:lnTo>
                    <a:lnTo>
                      <a:pt x="202946" y="3476879"/>
                    </a:lnTo>
                    <a:cubicBezTo>
                      <a:pt x="90932" y="3476879"/>
                      <a:pt x="0" y="3386582"/>
                      <a:pt x="0" y="3274949"/>
                    </a:cubicBezTo>
                    <a:lnTo>
                      <a:pt x="0" y="201930"/>
                    </a:lnTo>
                    <a:lnTo>
                      <a:pt x="19050" y="201930"/>
                    </a:lnTo>
                    <a:lnTo>
                      <a:pt x="0" y="201930"/>
                    </a:lnTo>
                    <a:moveTo>
                      <a:pt x="38100" y="201930"/>
                    </a:moveTo>
                    <a:lnTo>
                      <a:pt x="38100" y="3274949"/>
                    </a:lnTo>
                    <a:lnTo>
                      <a:pt x="19050" y="3274949"/>
                    </a:lnTo>
                    <a:lnTo>
                      <a:pt x="38100" y="3274949"/>
                    </a:lnTo>
                    <a:cubicBezTo>
                      <a:pt x="38100" y="3365373"/>
                      <a:pt x="111760" y="3438779"/>
                      <a:pt x="202946" y="3438779"/>
                    </a:cubicBezTo>
                    <a:lnTo>
                      <a:pt x="6910070" y="3438779"/>
                    </a:lnTo>
                    <a:cubicBezTo>
                      <a:pt x="7001256" y="3438779"/>
                      <a:pt x="7074915" y="3365373"/>
                      <a:pt x="7074915" y="3274949"/>
                    </a:cubicBezTo>
                    <a:lnTo>
                      <a:pt x="7074915" y="201930"/>
                    </a:lnTo>
                    <a:cubicBezTo>
                      <a:pt x="7074915" y="111506"/>
                      <a:pt x="7001256" y="38100"/>
                      <a:pt x="6910070" y="38100"/>
                    </a:cubicBezTo>
                    <a:lnTo>
                      <a:pt x="202946" y="38100"/>
                    </a:lnTo>
                    <a:lnTo>
                      <a:pt x="202946" y="19050"/>
                    </a:lnTo>
                    <a:lnTo>
                      <a:pt x="202946" y="38100"/>
                    </a:lnTo>
                    <a:cubicBezTo>
                      <a:pt x="111760" y="38100"/>
                      <a:pt x="38100" y="111506"/>
                      <a:pt x="38100" y="201930"/>
                    </a:cubicBezTo>
                    <a:close/>
                  </a:path>
                </a:pathLst>
              </a:custGeom>
              <a:solidFill>
                <a:srgbClr val="60646A"/>
              </a:solidFill>
            </p:spPr>
          </p:sp>
        </p:grpSp>
        <p:grpSp>
          <p:nvGrpSpPr>
            <p:cNvPr id="15" name="Group 15"/>
            <p:cNvGrpSpPr/>
            <p:nvPr/>
          </p:nvGrpSpPr>
          <p:grpSpPr>
            <a:xfrm>
              <a:off x="7390607" y="19050"/>
              <a:ext cx="152400" cy="3438723"/>
              <a:chOff x="0" y="0"/>
              <a:chExt cx="152400" cy="3438723"/>
            </a:xfrm>
          </p:grpSpPr>
          <p:sp>
            <p:nvSpPr>
              <p:cNvPr id="16" name="Freeform 16" descr="preencoded.png"/>
              <p:cNvSpPr/>
              <p:nvPr/>
            </p:nvSpPr>
            <p:spPr>
              <a:xfrm>
                <a:off x="0" y="0"/>
                <a:ext cx="152400" cy="3438779"/>
              </a:xfrm>
              <a:custGeom>
                <a:avLst/>
                <a:gdLst/>
                <a:ahLst/>
                <a:cxnLst/>
                <a:rect l="l" t="t" r="r" b="b"/>
                <a:pathLst>
                  <a:path w="152400" h="3438779">
                    <a:moveTo>
                      <a:pt x="0" y="0"/>
                    </a:moveTo>
                    <a:lnTo>
                      <a:pt x="152400" y="0"/>
                    </a:lnTo>
                    <a:lnTo>
                      <a:pt x="152400" y="3438779"/>
                    </a:lnTo>
                    <a:lnTo>
                      <a:pt x="0" y="3438779"/>
                    </a:lnTo>
                    <a:lnTo>
                      <a:pt x="0" y="0"/>
                    </a:lnTo>
                    <a:close/>
                  </a:path>
                </a:pathLst>
              </a:custGeom>
              <a:blipFill>
                <a:blip r:embed="rId2"/>
                <a:stretch>
                  <a:fillRect t="-43" b="-41"/>
                </a:stretch>
              </a:blipFill>
            </p:spPr>
          </p:sp>
        </p:grpSp>
        <p:sp>
          <p:nvSpPr>
            <p:cNvPr id="17" name="TextBox 17"/>
            <p:cNvSpPr txBox="1"/>
            <p:nvPr/>
          </p:nvSpPr>
          <p:spPr>
            <a:xfrm>
              <a:off x="7897018" y="354012"/>
              <a:ext cx="4157265" cy="503767"/>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প্লে-লিস্ট যখন কোর্স</a:t>
              </a:r>
            </a:p>
          </p:txBody>
        </p:sp>
        <p:sp>
          <p:nvSpPr>
            <p:cNvPr id="18" name="TextBox 18"/>
            <p:cNvSpPr txBox="1"/>
            <p:nvPr/>
          </p:nvSpPr>
          <p:spPr>
            <a:xfrm>
              <a:off x="7897018" y="1005880"/>
              <a:ext cx="6252567" cy="937683"/>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অ্যাপটি প্লে-লিস্টকে একটি কোর্সের মতো করে সাজিয়ে দেয়।</a:t>
              </a:r>
            </a:p>
          </p:txBody>
        </p:sp>
        <p:grpSp>
          <p:nvGrpSpPr>
            <p:cNvPr id="19" name="Group 19"/>
            <p:cNvGrpSpPr/>
            <p:nvPr/>
          </p:nvGrpSpPr>
          <p:grpSpPr>
            <a:xfrm>
              <a:off x="14800462" y="0"/>
              <a:ext cx="7112793" cy="3476823"/>
              <a:chOff x="0" y="0"/>
              <a:chExt cx="7112793" cy="3476823"/>
            </a:xfrm>
          </p:grpSpPr>
          <p:sp>
            <p:nvSpPr>
              <p:cNvPr id="20" name="Freeform 20"/>
              <p:cNvSpPr/>
              <p:nvPr/>
            </p:nvSpPr>
            <p:spPr>
              <a:xfrm>
                <a:off x="0" y="0"/>
                <a:ext cx="7112762" cy="3476879"/>
              </a:xfrm>
              <a:custGeom>
                <a:avLst/>
                <a:gdLst/>
                <a:ahLst/>
                <a:cxnLst/>
                <a:rect l="l" t="t" r="r" b="b"/>
                <a:pathLst>
                  <a:path w="7112762" h="3476879">
                    <a:moveTo>
                      <a:pt x="0" y="201930"/>
                    </a:moveTo>
                    <a:cubicBezTo>
                      <a:pt x="0" y="90297"/>
                      <a:pt x="90932" y="0"/>
                      <a:pt x="202946" y="0"/>
                    </a:cubicBezTo>
                    <a:lnTo>
                      <a:pt x="6909815" y="0"/>
                    </a:lnTo>
                    <a:lnTo>
                      <a:pt x="6909815" y="19050"/>
                    </a:lnTo>
                    <a:lnTo>
                      <a:pt x="6909815" y="0"/>
                    </a:lnTo>
                    <a:cubicBezTo>
                      <a:pt x="7021830" y="0"/>
                      <a:pt x="7112762" y="90297"/>
                      <a:pt x="7112762" y="201930"/>
                    </a:cubicBezTo>
                    <a:lnTo>
                      <a:pt x="7093712" y="201930"/>
                    </a:lnTo>
                    <a:lnTo>
                      <a:pt x="7112762" y="201930"/>
                    </a:lnTo>
                    <a:lnTo>
                      <a:pt x="7112762" y="3274949"/>
                    </a:lnTo>
                    <a:lnTo>
                      <a:pt x="7093712" y="3274949"/>
                    </a:lnTo>
                    <a:lnTo>
                      <a:pt x="7112762" y="3274949"/>
                    </a:lnTo>
                    <a:cubicBezTo>
                      <a:pt x="7112762" y="3386582"/>
                      <a:pt x="7021830" y="3476879"/>
                      <a:pt x="6909815" y="3476879"/>
                    </a:cubicBezTo>
                    <a:lnTo>
                      <a:pt x="6909815" y="3457829"/>
                    </a:lnTo>
                    <a:lnTo>
                      <a:pt x="6909815" y="3476879"/>
                    </a:lnTo>
                    <a:lnTo>
                      <a:pt x="202946" y="3476879"/>
                    </a:lnTo>
                    <a:lnTo>
                      <a:pt x="202946" y="3457829"/>
                    </a:lnTo>
                    <a:lnTo>
                      <a:pt x="202946" y="3476879"/>
                    </a:lnTo>
                    <a:cubicBezTo>
                      <a:pt x="90932" y="3476879"/>
                      <a:pt x="0" y="3386582"/>
                      <a:pt x="0" y="3274949"/>
                    </a:cubicBezTo>
                    <a:lnTo>
                      <a:pt x="0" y="201930"/>
                    </a:lnTo>
                    <a:lnTo>
                      <a:pt x="19050" y="201930"/>
                    </a:lnTo>
                    <a:lnTo>
                      <a:pt x="0" y="201930"/>
                    </a:lnTo>
                    <a:moveTo>
                      <a:pt x="38100" y="201930"/>
                    </a:moveTo>
                    <a:lnTo>
                      <a:pt x="38100" y="3274949"/>
                    </a:lnTo>
                    <a:lnTo>
                      <a:pt x="19050" y="3274949"/>
                    </a:lnTo>
                    <a:lnTo>
                      <a:pt x="38100" y="3274949"/>
                    </a:lnTo>
                    <a:cubicBezTo>
                      <a:pt x="38100" y="3365373"/>
                      <a:pt x="111760" y="3438779"/>
                      <a:pt x="202946" y="3438779"/>
                    </a:cubicBezTo>
                    <a:lnTo>
                      <a:pt x="6909815" y="3438779"/>
                    </a:lnTo>
                    <a:cubicBezTo>
                      <a:pt x="7001001" y="3438779"/>
                      <a:pt x="7074662" y="3365373"/>
                      <a:pt x="7074662" y="3274949"/>
                    </a:cubicBezTo>
                    <a:lnTo>
                      <a:pt x="7074662" y="201930"/>
                    </a:lnTo>
                    <a:cubicBezTo>
                      <a:pt x="7074662" y="111506"/>
                      <a:pt x="7001001" y="38100"/>
                      <a:pt x="6909815" y="38100"/>
                    </a:cubicBezTo>
                    <a:lnTo>
                      <a:pt x="202946" y="38100"/>
                    </a:lnTo>
                    <a:lnTo>
                      <a:pt x="202946" y="19050"/>
                    </a:lnTo>
                    <a:lnTo>
                      <a:pt x="202946" y="38100"/>
                    </a:lnTo>
                    <a:cubicBezTo>
                      <a:pt x="111760" y="38100"/>
                      <a:pt x="38100" y="111506"/>
                      <a:pt x="38100" y="201930"/>
                    </a:cubicBezTo>
                    <a:close/>
                  </a:path>
                </a:pathLst>
              </a:custGeom>
              <a:solidFill>
                <a:srgbClr val="60646A"/>
              </a:solidFill>
            </p:spPr>
          </p:sp>
        </p:grpSp>
        <p:grpSp>
          <p:nvGrpSpPr>
            <p:cNvPr id="21" name="Group 21"/>
            <p:cNvGrpSpPr/>
            <p:nvPr/>
          </p:nvGrpSpPr>
          <p:grpSpPr>
            <a:xfrm>
              <a:off x="14781412" y="19050"/>
              <a:ext cx="152400" cy="3438723"/>
              <a:chOff x="0" y="0"/>
              <a:chExt cx="152400" cy="3438723"/>
            </a:xfrm>
          </p:grpSpPr>
          <p:sp>
            <p:nvSpPr>
              <p:cNvPr id="22" name="Freeform 22" descr="preencoded.png"/>
              <p:cNvSpPr/>
              <p:nvPr/>
            </p:nvSpPr>
            <p:spPr>
              <a:xfrm>
                <a:off x="0" y="0"/>
                <a:ext cx="152400" cy="3438779"/>
              </a:xfrm>
              <a:custGeom>
                <a:avLst/>
                <a:gdLst/>
                <a:ahLst/>
                <a:cxnLst/>
                <a:rect l="l" t="t" r="r" b="b"/>
                <a:pathLst>
                  <a:path w="152400" h="3438779">
                    <a:moveTo>
                      <a:pt x="0" y="0"/>
                    </a:moveTo>
                    <a:lnTo>
                      <a:pt x="152400" y="0"/>
                    </a:lnTo>
                    <a:lnTo>
                      <a:pt x="152400" y="3438779"/>
                    </a:lnTo>
                    <a:lnTo>
                      <a:pt x="0" y="3438779"/>
                    </a:lnTo>
                    <a:lnTo>
                      <a:pt x="0" y="0"/>
                    </a:lnTo>
                    <a:close/>
                  </a:path>
                </a:pathLst>
              </a:custGeom>
              <a:blipFill>
                <a:blip r:embed="rId2"/>
                <a:stretch>
                  <a:fillRect t="-43" b="-41"/>
                </a:stretch>
              </a:blipFill>
            </p:spPr>
          </p:sp>
        </p:grpSp>
        <p:sp>
          <p:nvSpPr>
            <p:cNvPr id="23" name="TextBox 23"/>
            <p:cNvSpPr txBox="1"/>
            <p:nvPr/>
          </p:nvSpPr>
          <p:spPr>
            <a:xfrm>
              <a:off x="15287823" y="354012"/>
              <a:ext cx="4157265" cy="503767"/>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লাইব্রেরি তৈরি </a:t>
              </a:r>
            </a:p>
          </p:txBody>
        </p:sp>
        <p:sp>
          <p:nvSpPr>
            <p:cNvPr id="24" name="TextBox 24"/>
            <p:cNvSpPr txBox="1"/>
            <p:nvPr/>
          </p:nvSpPr>
          <p:spPr>
            <a:xfrm>
              <a:off x="15287823" y="1005880"/>
              <a:ext cx="6252368" cy="937683"/>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প্লে-লিস্ট সেভ করা বা ফেভারিট করে রাখার মাধ্যমে আপনার নিজের একটি লার্নিং লাইব্রেরি তৈরি করুন</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TextBox 6"/>
          <p:cNvSpPr txBox="1"/>
          <p:nvPr/>
        </p:nvSpPr>
        <p:spPr>
          <a:xfrm>
            <a:off x="3994249" y="1191171"/>
            <a:ext cx="9825335" cy="856843"/>
          </a:xfrm>
          <a:prstGeom prst="rect">
            <a:avLst/>
          </a:prstGeom>
        </p:spPr>
        <p:txBody>
          <a:bodyPr lIns="0" tIns="0" rIns="0" bIns="0" rtlCol="0" anchor="t">
            <a:spAutoFit/>
          </a:bodyPr>
          <a:lstStyle/>
          <a:p>
            <a:pPr algn="ctr">
              <a:lnSpc>
                <a:spcPts val="6753"/>
              </a:lnSpc>
            </a:pPr>
            <a:r>
              <a:rPr lang="en-US" sz="5374" b="1">
                <a:solidFill>
                  <a:srgbClr val="9998FF"/>
                </a:solidFill>
                <a:latin typeface="Barlow Bold"/>
                <a:ea typeface="Barlow Bold"/>
                <a:cs typeface="Barlow Bold"/>
                <a:sym typeface="Barlow Bold"/>
              </a:rPr>
              <a:t>কী কী জাদু আছে এতে? 🪄</a:t>
            </a:r>
          </a:p>
        </p:txBody>
      </p:sp>
      <p:sp>
        <p:nvSpPr>
          <p:cNvPr id="7" name="TextBox 7"/>
          <p:cNvSpPr txBox="1"/>
          <p:nvPr/>
        </p:nvSpPr>
        <p:spPr>
          <a:xfrm>
            <a:off x="282661" y="2935382"/>
            <a:ext cx="16392228" cy="498596"/>
          </a:xfrm>
          <a:prstGeom prst="rect">
            <a:avLst/>
          </a:prstGeom>
        </p:spPr>
        <p:txBody>
          <a:bodyPr lIns="0" tIns="0" rIns="0" bIns="0" rtlCol="0" anchor="t">
            <a:spAutoFit/>
          </a:bodyPr>
          <a:lstStyle/>
          <a:p>
            <a:pPr algn="ctr">
              <a:lnSpc>
                <a:spcPts val="4234"/>
              </a:lnSpc>
            </a:pPr>
            <a:r>
              <a:rPr lang="en-US" sz="2612">
                <a:solidFill>
                  <a:srgbClr val="EEEFF5"/>
                </a:solidFill>
                <a:latin typeface="Montserrat"/>
                <a:ea typeface="Montserrat"/>
                <a:cs typeface="Montserrat"/>
                <a:sym typeface="Montserrat"/>
              </a:rPr>
              <a:t>মনোযোগ দিয়ে পড়ার জন্য যা যা দরকার!</a:t>
            </a:r>
          </a:p>
        </p:txBody>
      </p:sp>
      <p:grpSp>
        <p:nvGrpSpPr>
          <p:cNvPr id="8" name="Group 8"/>
          <p:cNvGrpSpPr/>
          <p:nvPr/>
        </p:nvGrpSpPr>
        <p:grpSpPr>
          <a:xfrm>
            <a:off x="947886" y="4306938"/>
            <a:ext cx="710804" cy="710804"/>
            <a:chOff x="0" y="0"/>
            <a:chExt cx="947738" cy="947738"/>
          </a:xfrm>
        </p:grpSpPr>
        <p:sp>
          <p:nvSpPr>
            <p:cNvPr id="9" name="Freeform 9"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2"/>
              <a:stretch>
                <a:fillRect r="6" b="6"/>
              </a:stretch>
            </a:blipFill>
          </p:spPr>
        </p:sp>
      </p:grpSp>
      <p:sp>
        <p:nvSpPr>
          <p:cNvPr id="10" name="TextBox 10"/>
          <p:cNvSpPr txBox="1"/>
          <p:nvPr/>
        </p:nvSpPr>
        <p:spPr>
          <a:xfrm>
            <a:off x="1954858" y="4487764"/>
            <a:ext cx="4448399"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যেকোনো প্লে-লিস্ট লোড করুন</a:t>
            </a:r>
          </a:p>
        </p:txBody>
      </p:sp>
      <p:sp>
        <p:nvSpPr>
          <p:cNvPr id="11" name="TextBox 11"/>
          <p:cNvSpPr txBox="1"/>
          <p:nvPr/>
        </p:nvSpPr>
        <p:spPr>
          <a:xfrm>
            <a:off x="1954857" y="4962376"/>
            <a:ext cx="7041059" cy="350837"/>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শুধু ইউটিউব প্লে-লিস্টের লিংক বা আইডি দিন আর দেখা শুরু করুন।</a:t>
            </a:r>
          </a:p>
        </p:txBody>
      </p:sp>
      <p:grpSp>
        <p:nvGrpSpPr>
          <p:cNvPr id="12" name="Group 12"/>
          <p:cNvGrpSpPr/>
          <p:nvPr/>
        </p:nvGrpSpPr>
        <p:grpSpPr>
          <a:xfrm>
            <a:off x="9292084" y="4306938"/>
            <a:ext cx="710804" cy="710804"/>
            <a:chOff x="0" y="0"/>
            <a:chExt cx="947738" cy="947738"/>
          </a:xfrm>
        </p:grpSpPr>
        <p:sp>
          <p:nvSpPr>
            <p:cNvPr id="13" name="Freeform 13"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3"/>
              <a:stretch>
                <a:fillRect r="6" b="6"/>
              </a:stretch>
            </a:blipFill>
          </p:spPr>
        </p:sp>
      </p:grpSp>
      <p:sp>
        <p:nvSpPr>
          <p:cNvPr id="14" name="TextBox 14"/>
          <p:cNvSpPr txBox="1"/>
          <p:nvPr/>
        </p:nvSpPr>
        <p:spPr>
          <a:xfrm>
            <a:off x="10299055" y="4487764"/>
            <a:ext cx="4798440"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 মনোযোগ নষ্ট হওয়ার সুযোগ নেই</a:t>
            </a:r>
          </a:p>
        </p:txBody>
      </p:sp>
      <p:sp>
        <p:nvSpPr>
          <p:cNvPr id="15" name="TextBox 15"/>
          <p:cNvSpPr txBox="1"/>
          <p:nvPr/>
        </p:nvSpPr>
        <p:spPr>
          <a:xfrm>
            <a:off x="10299055" y="4962376"/>
            <a:ext cx="7041059"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এমন একটি ভিডিও প্লেয়ার যেখানে কোনো ব্র্যান্ডিং বা অপ্রয়োজনীয় বাটন নেই। প্লে, পজ, নেক্সট, প্রিভিয়াস - কন্ট্রোল এখন আপনার হাতে!</a:t>
            </a:r>
          </a:p>
        </p:txBody>
      </p:sp>
      <p:grpSp>
        <p:nvGrpSpPr>
          <p:cNvPr id="16" name="Group 16"/>
          <p:cNvGrpSpPr/>
          <p:nvPr/>
        </p:nvGrpSpPr>
        <p:grpSpPr>
          <a:xfrm>
            <a:off x="947886" y="6389042"/>
            <a:ext cx="710804" cy="710804"/>
            <a:chOff x="0" y="0"/>
            <a:chExt cx="947738" cy="947738"/>
          </a:xfrm>
        </p:grpSpPr>
        <p:sp>
          <p:nvSpPr>
            <p:cNvPr id="17" name="Freeform 17"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4"/>
              <a:stretch>
                <a:fillRect r="6" b="6"/>
              </a:stretch>
            </a:blipFill>
          </p:spPr>
        </p:sp>
      </p:grpSp>
      <p:sp>
        <p:nvSpPr>
          <p:cNvPr id="18" name="TextBox 18"/>
          <p:cNvSpPr txBox="1"/>
          <p:nvPr/>
        </p:nvSpPr>
        <p:spPr>
          <a:xfrm>
            <a:off x="1954857" y="6569869"/>
            <a:ext cx="3473202" cy="397545"/>
          </a:xfrm>
          <a:prstGeom prst="rect">
            <a:avLst/>
          </a:prstGeom>
        </p:spPr>
        <p:txBody>
          <a:bodyPr wrap="square" lIns="0" tIns="0" rIns="0" bIns="0" rtlCol="0" anchor="t">
            <a:spAutoFit/>
          </a:bodyPr>
          <a:lstStyle/>
          <a:p>
            <a:pPr algn="l">
              <a:lnSpc>
                <a:spcPts val="3062"/>
              </a:lnSpc>
            </a:pPr>
            <a:r>
              <a:rPr lang="en-US" sz="2437" b="1" dirty="0" err="1">
                <a:solidFill>
                  <a:srgbClr val="EEEFF5"/>
                </a:solidFill>
                <a:latin typeface="Barlow Bold"/>
                <a:ea typeface="Barlow Bold"/>
                <a:cs typeface="Barlow Bold"/>
                <a:sym typeface="Barlow Bold"/>
              </a:rPr>
              <a:t>প্লে-লিস্ট</a:t>
            </a:r>
            <a:r>
              <a:rPr lang="en-US" sz="2437" b="1" dirty="0">
                <a:solidFill>
                  <a:srgbClr val="EEEFF5"/>
                </a:solidFill>
                <a:latin typeface="Barlow Bold"/>
                <a:ea typeface="Barlow Bold"/>
                <a:cs typeface="Barlow Bold"/>
                <a:sym typeface="Barlow Bold"/>
              </a:rPr>
              <a:t> </a:t>
            </a:r>
            <a:r>
              <a:rPr lang="en-US" sz="2437" b="1" dirty="0" err="1">
                <a:solidFill>
                  <a:srgbClr val="EEEFF5"/>
                </a:solidFill>
                <a:latin typeface="Barlow Bold"/>
                <a:ea typeface="Barlow Bold"/>
                <a:cs typeface="Barlow Bold"/>
                <a:sym typeface="Barlow Bold"/>
              </a:rPr>
              <a:t>ম্যানেজমেন্ট</a:t>
            </a:r>
            <a:endParaRPr lang="en-US" sz="2437" b="1" dirty="0">
              <a:solidFill>
                <a:srgbClr val="EEEFF5"/>
              </a:solidFill>
              <a:latin typeface="Barlow Bold"/>
              <a:ea typeface="Barlow Bold"/>
              <a:cs typeface="Barlow Bold"/>
              <a:sym typeface="Barlow Bold"/>
            </a:endParaRPr>
          </a:p>
        </p:txBody>
      </p:sp>
      <p:sp>
        <p:nvSpPr>
          <p:cNvPr id="19" name="TextBox 19"/>
          <p:cNvSpPr txBox="1"/>
          <p:nvPr/>
        </p:nvSpPr>
        <p:spPr>
          <a:xfrm>
            <a:off x="1954858" y="7054006"/>
            <a:ext cx="6677844" cy="2088782"/>
          </a:xfrm>
          <a:prstGeom prst="rect">
            <a:avLst/>
          </a:prstGeom>
        </p:spPr>
        <p:txBody>
          <a:bodyPr lIns="0" tIns="0" rIns="0" bIns="0" rtlCol="0" anchor="t">
            <a:spAutoFit/>
          </a:bodyPr>
          <a:lstStyle/>
          <a:p>
            <a:pPr marL="371133" lvl="1" indent="-185567" algn="l">
              <a:lnSpc>
                <a:spcPts val="2784"/>
              </a:lnSpc>
              <a:buFont typeface="Arial"/>
              <a:buChar char="•"/>
            </a:pPr>
            <a:r>
              <a:rPr lang="en-US" sz="1719" dirty="0" err="1">
                <a:solidFill>
                  <a:srgbClr val="EEEFF5"/>
                </a:solidFill>
                <a:latin typeface="Montserrat"/>
                <a:ea typeface="Montserrat"/>
                <a:cs typeface="Montserrat"/>
                <a:sym typeface="Montserrat"/>
              </a:rPr>
              <a:t>সেভ</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করুন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আপনার</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পছন্দের</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কোর্সগুলো</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সেভ</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করে</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রাখুন</a:t>
            </a:r>
            <a:r>
              <a:rPr lang="en-US" sz="1719" dirty="0">
                <a:solidFill>
                  <a:srgbClr val="EEEFF5"/>
                </a:solidFill>
                <a:latin typeface="Montserrat"/>
                <a:ea typeface="Montserrat"/>
                <a:cs typeface="Montserrat"/>
                <a:sym typeface="Montserrat"/>
              </a:rPr>
              <a:t>।</a:t>
            </a:r>
          </a:p>
          <a:p>
            <a:pPr marL="371133" lvl="1" indent="-185567" algn="l">
              <a:lnSpc>
                <a:spcPts val="2784"/>
              </a:lnSpc>
              <a:buFont typeface="Arial"/>
              <a:buChar char="•"/>
            </a:pPr>
            <a:r>
              <a:rPr lang="en-US" sz="1719" dirty="0" err="1">
                <a:solidFill>
                  <a:srgbClr val="EEEFF5"/>
                </a:solidFill>
                <a:latin typeface="Montserrat"/>
                <a:ea typeface="Montserrat"/>
                <a:cs typeface="Montserrat"/>
                <a:sym typeface="Montserrat"/>
              </a:rPr>
              <a:t>ফেভারিট</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মার্ক</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করুন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সবচেয়ে</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গুরুত্বপূর্ণ</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প্লে-লিস্টগুলো</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এক</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ক্লিকেই</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খুঁজে</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পান</a:t>
            </a:r>
            <a:r>
              <a:rPr lang="en-US" sz="1719" dirty="0">
                <a:solidFill>
                  <a:srgbClr val="EEEFF5"/>
                </a:solidFill>
                <a:latin typeface="Montserrat"/>
                <a:ea typeface="Montserrat"/>
                <a:cs typeface="Montserrat"/>
                <a:sym typeface="Montserrat"/>
              </a:rPr>
              <a:t>।</a:t>
            </a:r>
          </a:p>
          <a:p>
            <a:pPr marL="371133" lvl="1" indent="-185567" algn="l">
              <a:lnSpc>
                <a:spcPts val="2784"/>
              </a:lnSpc>
              <a:buFont typeface="Arial"/>
              <a:buChar char="•"/>
            </a:pPr>
            <a:r>
              <a:rPr lang="en-US" sz="1719" dirty="0" err="1">
                <a:solidFill>
                  <a:srgbClr val="EEEFF5"/>
                </a:solidFill>
                <a:latin typeface="Montserrat"/>
                <a:ea typeface="Montserrat"/>
                <a:cs typeface="Montserrat"/>
                <a:sym typeface="Montserrat"/>
              </a:rPr>
              <a:t>মনে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রাখার</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দায়িত্ব</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ওর</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অ্যাপটি</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মনে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রাখে</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আপনি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কোন</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প্লে-লিস্ট</a:t>
            </a:r>
            <a:r>
              <a:rPr lang="en-US" sz="1719" dirty="0">
                <a:solidFill>
                  <a:srgbClr val="EEEFF5"/>
                </a:solidFill>
                <a:latin typeface="Montserrat"/>
                <a:ea typeface="Montserrat"/>
                <a:cs typeface="Montserrat"/>
                <a:sym typeface="Montserrat"/>
              </a:rPr>
              <a:t> </a:t>
            </a:r>
            <a:r>
              <a:rPr lang="en-US" sz="1719" dirty="0" err="1">
                <a:solidFill>
                  <a:srgbClr val="EEEFF5"/>
                </a:solidFill>
                <a:latin typeface="Montserrat"/>
                <a:ea typeface="Montserrat"/>
                <a:cs typeface="Montserrat"/>
                <a:sym typeface="Montserrat"/>
              </a:rPr>
              <a:t>দেখছিলেন</a:t>
            </a:r>
            <a:r>
              <a:rPr lang="en-US" sz="1719" dirty="0">
                <a:solidFill>
                  <a:srgbClr val="EEEFF5"/>
                </a:solidFill>
                <a:latin typeface="Montserrat"/>
                <a:ea typeface="Montserrat"/>
                <a:cs typeface="Montserrat"/>
                <a:sym typeface="Montserrat"/>
              </a:rPr>
              <a:t>।</a:t>
            </a:r>
          </a:p>
          <a:p>
            <a:pPr algn="l">
              <a:lnSpc>
                <a:spcPts val="2785"/>
              </a:lnSpc>
            </a:pPr>
            <a:endParaRPr lang="en-US" sz="1719" dirty="0">
              <a:solidFill>
                <a:srgbClr val="EEEFF5"/>
              </a:solidFill>
              <a:latin typeface="Montserrat"/>
              <a:ea typeface="Montserrat"/>
              <a:cs typeface="Montserrat"/>
              <a:sym typeface="Montserrat"/>
            </a:endParaRPr>
          </a:p>
        </p:txBody>
      </p:sp>
      <p:grpSp>
        <p:nvGrpSpPr>
          <p:cNvPr id="20" name="Group 20"/>
          <p:cNvGrpSpPr/>
          <p:nvPr/>
        </p:nvGrpSpPr>
        <p:grpSpPr>
          <a:xfrm>
            <a:off x="9292084" y="6389042"/>
            <a:ext cx="710804" cy="710804"/>
            <a:chOff x="0" y="0"/>
            <a:chExt cx="947738" cy="947738"/>
          </a:xfrm>
        </p:grpSpPr>
        <p:sp>
          <p:nvSpPr>
            <p:cNvPr id="21" name="Freeform 21"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5"/>
              <a:stretch>
                <a:fillRect r="6" b="6"/>
              </a:stretch>
            </a:blipFill>
          </p:spPr>
        </p:sp>
      </p:grpSp>
      <p:sp>
        <p:nvSpPr>
          <p:cNvPr id="22" name="TextBox 22"/>
          <p:cNvSpPr txBox="1"/>
          <p:nvPr/>
        </p:nvSpPr>
        <p:spPr>
          <a:xfrm>
            <a:off x="10299055" y="6569869"/>
            <a:ext cx="3117949"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স্মার্ট ক্যাশিং</a:t>
            </a:r>
          </a:p>
        </p:txBody>
      </p:sp>
      <p:sp>
        <p:nvSpPr>
          <p:cNvPr id="23" name="TextBox 23"/>
          <p:cNvSpPr txBox="1"/>
          <p:nvPr/>
        </p:nvSpPr>
        <p:spPr>
          <a:xfrm>
            <a:off x="10299055" y="7044481"/>
            <a:ext cx="7041059"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ডেটা বাঁচানোর জন্য এটি প্রথমে ক্যাশ চেক করে এবং ২৪ ঘণ্টায় মাত্র একবার ডেটা রিফ্রেশ করার সুযোগ দেয়।</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TextBox 6"/>
          <p:cNvSpPr txBox="1"/>
          <p:nvPr/>
        </p:nvSpPr>
        <p:spPr>
          <a:xfrm>
            <a:off x="5627787" y="558491"/>
            <a:ext cx="6236048" cy="902319"/>
          </a:xfrm>
          <a:prstGeom prst="rect">
            <a:avLst/>
          </a:prstGeom>
        </p:spPr>
        <p:txBody>
          <a:bodyPr lIns="0" tIns="0" rIns="0" bIns="0" rtlCol="0" anchor="t">
            <a:spAutoFit/>
          </a:bodyPr>
          <a:lstStyle/>
          <a:p>
            <a:pPr algn="ctr">
              <a:lnSpc>
                <a:spcPts val="7130"/>
              </a:lnSpc>
            </a:pPr>
            <a:r>
              <a:rPr lang="en-US" sz="5674" b="1">
                <a:solidFill>
                  <a:srgbClr val="9998FF"/>
                </a:solidFill>
                <a:latin typeface="Barlow Bold"/>
                <a:ea typeface="Barlow Bold"/>
                <a:cs typeface="Barlow Bold"/>
                <a:sym typeface="Barlow Bold"/>
              </a:rPr>
              <a:t>Technology Stack</a:t>
            </a:r>
          </a:p>
        </p:txBody>
      </p:sp>
      <p:sp>
        <p:nvSpPr>
          <p:cNvPr id="7" name="TextBox 7"/>
          <p:cNvSpPr txBox="1"/>
          <p:nvPr/>
        </p:nvSpPr>
        <p:spPr>
          <a:xfrm>
            <a:off x="867072" y="1638411"/>
            <a:ext cx="16392228" cy="1064754"/>
          </a:xfrm>
          <a:prstGeom prst="rect">
            <a:avLst/>
          </a:prstGeom>
        </p:spPr>
        <p:txBody>
          <a:bodyPr lIns="0" tIns="0" rIns="0" bIns="0" rtlCol="0" anchor="t">
            <a:spAutoFit/>
          </a:bodyPr>
          <a:lstStyle/>
          <a:p>
            <a:pPr algn="ctr">
              <a:lnSpc>
                <a:spcPts val="4396"/>
              </a:lnSpc>
            </a:pPr>
            <a:r>
              <a:rPr lang="en-US" sz="2712">
                <a:solidFill>
                  <a:srgbClr val="EEEFF5"/>
                </a:solidFill>
                <a:latin typeface="Montserrat"/>
                <a:ea typeface="Montserrat"/>
                <a:cs typeface="Montserrat"/>
                <a:sym typeface="Montserrat"/>
              </a:rPr>
              <a:t>FocusTube একটি শক্তিশালী এবং আধুনিক প্রযুক্তির স্ট্যাক ব্যবহার করে তৈরি করা হয়েছে, যা efficiency, responsiveness, এবং  smooth user experience নিশ্চিত করে।</a:t>
            </a:r>
          </a:p>
        </p:txBody>
      </p:sp>
      <p:grpSp>
        <p:nvGrpSpPr>
          <p:cNvPr id="8" name="Group 8"/>
          <p:cNvGrpSpPr/>
          <p:nvPr/>
        </p:nvGrpSpPr>
        <p:grpSpPr>
          <a:xfrm>
            <a:off x="943124" y="3007965"/>
            <a:ext cx="16401752" cy="6169967"/>
            <a:chOff x="0" y="0"/>
            <a:chExt cx="21869003" cy="8226623"/>
          </a:xfrm>
        </p:grpSpPr>
        <p:sp>
          <p:nvSpPr>
            <p:cNvPr id="9" name="Freeform 9"/>
            <p:cNvSpPr/>
            <p:nvPr/>
          </p:nvSpPr>
          <p:spPr>
            <a:xfrm>
              <a:off x="0" y="0"/>
              <a:ext cx="21869020" cy="8226679"/>
            </a:xfrm>
            <a:custGeom>
              <a:avLst/>
              <a:gdLst/>
              <a:ahLst/>
              <a:cxnLst/>
              <a:rect l="l" t="t" r="r" b="b"/>
              <a:pathLst>
                <a:path w="21869020" h="8226679">
                  <a:moveTo>
                    <a:pt x="0" y="290703"/>
                  </a:moveTo>
                  <a:cubicBezTo>
                    <a:pt x="0" y="130175"/>
                    <a:pt x="130302" y="0"/>
                    <a:pt x="290957" y="0"/>
                  </a:cubicBezTo>
                  <a:lnTo>
                    <a:pt x="21578063" y="0"/>
                  </a:lnTo>
                  <a:lnTo>
                    <a:pt x="21578063" y="6350"/>
                  </a:lnTo>
                  <a:lnTo>
                    <a:pt x="21578063" y="0"/>
                  </a:lnTo>
                  <a:cubicBezTo>
                    <a:pt x="21738718" y="0"/>
                    <a:pt x="21869020" y="130175"/>
                    <a:pt x="21869020" y="290703"/>
                  </a:cubicBezTo>
                  <a:lnTo>
                    <a:pt x="21862670" y="290703"/>
                  </a:lnTo>
                  <a:lnTo>
                    <a:pt x="21869020" y="290703"/>
                  </a:lnTo>
                  <a:lnTo>
                    <a:pt x="21869020" y="7935849"/>
                  </a:lnTo>
                  <a:lnTo>
                    <a:pt x="21862670" y="7935849"/>
                  </a:lnTo>
                  <a:lnTo>
                    <a:pt x="21869020" y="7935849"/>
                  </a:lnTo>
                  <a:cubicBezTo>
                    <a:pt x="21869020" y="8096377"/>
                    <a:pt x="21738718" y="8226552"/>
                    <a:pt x="21578063" y="8226552"/>
                  </a:cubicBezTo>
                  <a:lnTo>
                    <a:pt x="21578063" y="8220202"/>
                  </a:lnTo>
                  <a:lnTo>
                    <a:pt x="21578063" y="8226552"/>
                  </a:lnTo>
                  <a:lnTo>
                    <a:pt x="290957" y="8226552"/>
                  </a:lnTo>
                  <a:lnTo>
                    <a:pt x="290957" y="8220202"/>
                  </a:lnTo>
                  <a:lnTo>
                    <a:pt x="290957" y="8226552"/>
                  </a:lnTo>
                  <a:cubicBezTo>
                    <a:pt x="130302" y="8226679"/>
                    <a:pt x="0" y="8096504"/>
                    <a:pt x="0" y="7935849"/>
                  </a:cubicBezTo>
                  <a:lnTo>
                    <a:pt x="0" y="290703"/>
                  </a:lnTo>
                  <a:lnTo>
                    <a:pt x="6350" y="290703"/>
                  </a:lnTo>
                  <a:lnTo>
                    <a:pt x="0" y="290703"/>
                  </a:lnTo>
                  <a:moveTo>
                    <a:pt x="12700" y="290703"/>
                  </a:moveTo>
                  <a:lnTo>
                    <a:pt x="12700" y="7935849"/>
                  </a:lnTo>
                  <a:lnTo>
                    <a:pt x="6350" y="7935849"/>
                  </a:lnTo>
                  <a:lnTo>
                    <a:pt x="12700" y="7935849"/>
                  </a:lnTo>
                  <a:cubicBezTo>
                    <a:pt x="12700" y="8089392"/>
                    <a:pt x="137287" y="8213852"/>
                    <a:pt x="290957" y="8213852"/>
                  </a:cubicBezTo>
                  <a:lnTo>
                    <a:pt x="21578063" y="8213852"/>
                  </a:lnTo>
                  <a:cubicBezTo>
                    <a:pt x="21731732" y="8213852"/>
                    <a:pt x="21856320" y="8089392"/>
                    <a:pt x="21856320" y="7935849"/>
                  </a:cubicBezTo>
                  <a:lnTo>
                    <a:pt x="21856320" y="290703"/>
                  </a:lnTo>
                  <a:cubicBezTo>
                    <a:pt x="21856320" y="137160"/>
                    <a:pt x="21731732" y="12700"/>
                    <a:pt x="21578063" y="12700"/>
                  </a:cubicBezTo>
                  <a:lnTo>
                    <a:pt x="290957" y="12700"/>
                  </a:lnTo>
                  <a:lnTo>
                    <a:pt x="290957" y="6350"/>
                  </a:lnTo>
                  <a:lnTo>
                    <a:pt x="290957" y="12700"/>
                  </a:lnTo>
                  <a:cubicBezTo>
                    <a:pt x="137287" y="12700"/>
                    <a:pt x="12700" y="137160"/>
                    <a:pt x="12700" y="290703"/>
                  </a:cubicBezTo>
                  <a:close/>
                </a:path>
              </a:pathLst>
            </a:custGeom>
            <a:solidFill>
              <a:srgbClr val="FFFFFF">
                <a:alpha val="5490"/>
              </a:srgbClr>
            </a:solidFill>
          </p:spPr>
        </p:sp>
      </p:grpSp>
      <p:grpSp>
        <p:nvGrpSpPr>
          <p:cNvPr id="10" name="Group 10"/>
          <p:cNvGrpSpPr/>
          <p:nvPr/>
        </p:nvGrpSpPr>
        <p:grpSpPr>
          <a:xfrm>
            <a:off x="957411" y="3022252"/>
            <a:ext cx="16373178" cy="682378"/>
            <a:chOff x="0" y="0"/>
            <a:chExt cx="21830903" cy="909837"/>
          </a:xfrm>
        </p:grpSpPr>
        <p:sp>
          <p:nvSpPr>
            <p:cNvPr id="11" name="Freeform 11"/>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FFFFFF">
                <a:alpha val="0"/>
              </a:srgbClr>
            </a:solidFill>
          </p:spPr>
        </p:sp>
      </p:grpSp>
      <p:sp>
        <p:nvSpPr>
          <p:cNvPr id="12" name="TextBox 12"/>
          <p:cNvSpPr txBox="1"/>
          <p:nvPr/>
        </p:nvSpPr>
        <p:spPr>
          <a:xfrm>
            <a:off x="1194495" y="3097709"/>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Frontend</a:t>
            </a:r>
          </a:p>
        </p:txBody>
      </p:sp>
      <p:sp>
        <p:nvSpPr>
          <p:cNvPr id="13" name="TextBox 13"/>
          <p:cNvSpPr txBox="1"/>
          <p:nvPr/>
        </p:nvSpPr>
        <p:spPr>
          <a:xfrm>
            <a:off x="6111180" y="3097709"/>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React + Vite</a:t>
            </a:r>
          </a:p>
        </p:txBody>
      </p:sp>
      <p:grpSp>
        <p:nvGrpSpPr>
          <p:cNvPr id="14" name="Group 14"/>
          <p:cNvGrpSpPr/>
          <p:nvPr/>
        </p:nvGrpSpPr>
        <p:grpSpPr>
          <a:xfrm>
            <a:off x="957411" y="3704630"/>
            <a:ext cx="16373178" cy="682377"/>
            <a:chOff x="0" y="0"/>
            <a:chExt cx="21830903" cy="909837"/>
          </a:xfrm>
        </p:grpSpPr>
        <p:sp>
          <p:nvSpPr>
            <p:cNvPr id="15" name="Freeform 15"/>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000000">
                <a:alpha val="0"/>
              </a:srgbClr>
            </a:solidFill>
          </p:spPr>
        </p:sp>
      </p:grpSp>
      <p:sp>
        <p:nvSpPr>
          <p:cNvPr id="16" name="TextBox 16"/>
          <p:cNvSpPr txBox="1"/>
          <p:nvPr/>
        </p:nvSpPr>
        <p:spPr>
          <a:xfrm>
            <a:off x="1194495" y="3780085"/>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UI Framework</a:t>
            </a:r>
          </a:p>
        </p:txBody>
      </p:sp>
      <p:sp>
        <p:nvSpPr>
          <p:cNvPr id="17" name="TextBox 17"/>
          <p:cNvSpPr txBox="1"/>
          <p:nvPr/>
        </p:nvSpPr>
        <p:spPr>
          <a:xfrm>
            <a:off x="6111180" y="3780085"/>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MUI + Tailwind CSS</a:t>
            </a:r>
          </a:p>
        </p:txBody>
      </p:sp>
      <p:grpSp>
        <p:nvGrpSpPr>
          <p:cNvPr id="18" name="Group 18"/>
          <p:cNvGrpSpPr/>
          <p:nvPr/>
        </p:nvGrpSpPr>
        <p:grpSpPr>
          <a:xfrm>
            <a:off x="957411" y="4387006"/>
            <a:ext cx="16373178" cy="682378"/>
            <a:chOff x="0" y="0"/>
            <a:chExt cx="21830903" cy="909837"/>
          </a:xfrm>
        </p:grpSpPr>
        <p:sp>
          <p:nvSpPr>
            <p:cNvPr id="19" name="Freeform 19"/>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FFFFFF">
                <a:alpha val="0"/>
              </a:srgbClr>
            </a:solidFill>
          </p:spPr>
        </p:sp>
      </p:grpSp>
      <p:sp>
        <p:nvSpPr>
          <p:cNvPr id="20" name="TextBox 20"/>
          <p:cNvSpPr txBox="1"/>
          <p:nvPr/>
        </p:nvSpPr>
        <p:spPr>
          <a:xfrm>
            <a:off x="1194495" y="4462462"/>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State Management</a:t>
            </a:r>
          </a:p>
        </p:txBody>
      </p:sp>
      <p:sp>
        <p:nvSpPr>
          <p:cNvPr id="21" name="TextBox 21"/>
          <p:cNvSpPr txBox="1"/>
          <p:nvPr/>
        </p:nvSpPr>
        <p:spPr>
          <a:xfrm>
            <a:off x="6111180" y="4462462"/>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easy-peasy</a:t>
            </a:r>
          </a:p>
        </p:txBody>
      </p:sp>
      <p:grpSp>
        <p:nvGrpSpPr>
          <p:cNvPr id="22" name="Group 22"/>
          <p:cNvGrpSpPr/>
          <p:nvPr/>
        </p:nvGrpSpPr>
        <p:grpSpPr>
          <a:xfrm>
            <a:off x="957411" y="5069384"/>
            <a:ext cx="16373178" cy="682378"/>
            <a:chOff x="0" y="0"/>
            <a:chExt cx="21830903" cy="909837"/>
          </a:xfrm>
        </p:grpSpPr>
        <p:sp>
          <p:nvSpPr>
            <p:cNvPr id="23" name="Freeform 23"/>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000000">
                <a:alpha val="0"/>
              </a:srgbClr>
            </a:solidFill>
          </p:spPr>
        </p:sp>
      </p:grpSp>
      <p:sp>
        <p:nvSpPr>
          <p:cNvPr id="24" name="TextBox 24"/>
          <p:cNvSpPr txBox="1"/>
          <p:nvPr/>
        </p:nvSpPr>
        <p:spPr>
          <a:xfrm>
            <a:off x="1194495" y="5144840"/>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Form Handling</a:t>
            </a:r>
          </a:p>
        </p:txBody>
      </p:sp>
      <p:sp>
        <p:nvSpPr>
          <p:cNvPr id="25" name="TextBox 25"/>
          <p:cNvSpPr txBox="1"/>
          <p:nvPr/>
        </p:nvSpPr>
        <p:spPr>
          <a:xfrm>
            <a:off x="6111180" y="5144840"/>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react-hook-form</a:t>
            </a:r>
          </a:p>
        </p:txBody>
      </p:sp>
      <p:grpSp>
        <p:nvGrpSpPr>
          <p:cNvPr id="26" name="Group 26"/>
          <p:cNvGrpSpPr/>
          <p:nvPr/>
        </p:nvGrpSpPr>
        <p:grpSpPr>
          <a:xfrm>
            <a:off x="957411" y="5751760"/>
            <a:ext cx="16373178" cy="682378"/>
            <a:chOff x="0" y="0"/>
            <a:chExt cx="21830903" cy="909837"/>
          </a:xfrm>
        </p:grpSpPr>
        <p:sp>
          <p:nvSpPr>
            <p:cNvPr id="27" name="Freeform 27"/>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FFFFFF">
                <a:alpha val="0"/>
              </a:srgbClr>
            </a:solidFill>
          </p:spPr>
        </p:sp>
      </p:grpSp>
      <p:sp>
        <p:nvSpPr>
          <p:cNvPr id="28" name="TextBox 28"/>
          <p:cNvSpPr txBox="1"/>
          <p:nvPr/>
        </p:nvSpPr>
        <p:spPr>
          <a:xfrm>
            <a:off x="1194495" y="5827216"/>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Validation</a:t>
            </a:r>
          </a:p>
        </p:txBody>
      </p:sp>
      <p:sp>
        <p:nvSpPr>
          <p:cNvPr id="29" name="TextBox 29"/>
          <p:cNvSpPr txBox="1"/>
          <p:nvPr/>
        </p:nvSpPr>
        <p:spPr>
          <a:xfrm>
            <a:off x="6111180" y="5827216"/>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yup</a:t>
            </a:r>
          </a:p>
        </p:txBody>
      </p:sp>
      <p:grpSp>
        <p:nvGrpSpPr>
          <p:cNvPr id="30" name="Group 30"/>
          <p:cNvGrpSpPr/>
          <p:nvPr/>
        </p:nvGrpSpPr>
        <p:grpSpPr>
          <a:xfrm>
            <a:off x="957411" y="6434138"/>
            <a:ext cx="16373178" cy="682378"/>
            <a:chOff x="0" y="0"/>
            <a:chExt cx="21830903" cy="909837"/>
          </a:xfrm>
        </p:grpSpPr>
        <p:sp>
          <p:nvSpPr>
            <p:cNvPr id="31" name="Freeform 31"/>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000000">
                <a:alpha val="0"/>
              </a:srgbClr>
            </a:solidFill>
          </p:spPr>
        </p:sp>
      </p:grpSp>
      <p:sp>
        <p:nvSpPr>
          <p:cNvPr id="32" name="TextBox 32"/>
          <p:cNvSpPr txBox="1"/>
          <p:nvPr/>
        </p:nvSpPr>
        <p:spPr>
          <a:xfrm>
            <a:off x="1194495" y="6509594"/>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Routing</a:t>
            </a:r>
          </a:p>
        </p:txBody>
      </p:sp>
      <p:sp>
        <p:nvSpPr>
          <p:cNvPr id="33" name="TextBox 33"/>
          <p:cNvSpPr txBox="1"/>
          <p:nvPr/>
        </p:nvSpPr>
        <p:spPr>
          <a:xfrm>
            <a:off x="6111180" y="6509594"/>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react-router-dom</a:t>
            </a:r>
          </a:p>
        </p:txBody>
      </p:sp>
      <p:grpSp>
        <p:nvGrpSpPr>
          <p:cNvPr id="34" name="Group 34"/>
          <p:cNvGrpSpPr/>
          <p:nvPr/>
        </p:nvGrpSpPr>
        <p:grpSpPr>
          <a:xfrm>
            <a:off x="957411" y="7116515"/>
            <a:ext cx="16373178" cy="682378"/>
            <a:chOff x="0" y="0"/>
            <a:chExt cx="21830903" cy="909837"/>
          </a:xfrm>
        </p:grpSpPr>
        <p:sp>
          <p:nvSpPr>
            <p:cNvPr id="35" name="Freeform 35"/>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FFFFFF">
                <a:alpha val="0"/>
              </a:srgbClr>
            </a:solidFill>
          </p:spPr>
        </p:sp>
      </p:grpSp>
      <p:sp>
        <p:nvSpPr>
          <p:cNvPr id="36" name="TextBox 36"/>
          <p:cNvSpPr txBox="1"/>
          <p:nvPr/>
        </p:nvSpPr>
        <p:spPr>
          <a:xfrm>
            <a:off x="1194495" y="7191970"/>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Video Player</a:t>
            </a:r>
          </a:p>
        </p:txBody>
      </p:sp>
      <p:sp>
        <p:nvSpPr>
          <p:cNvPr id="37" name="TextBox 37"/>
          <p:cNvSpPr txBox="1"/>
          <p:nvPr/>
        </p:nvSpPr>
        <p:spPr>
          <a:xfrm>
            <a:off x="6111180" y="7191970"/>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react-youtube-player</a:t>
            </a:r>
          </a:p>
        </p:txBody>
      </p:sp>
      <p:grpSp>
        <p:nvGrpSpPr>
          <p:cNvPr id="38" name="Group 38"/>
          <p:cNvGrpSpPr/>
          <p:nvPr/>
        </p:nvGrpSpPr>
        <p:grpSpPr>
          <a:xfrm>
            <a:off x="957411" y="7798891"/>
            <a:ext cx="16373178" cy="682378"/>
            <a:chOff x="0" y="0"/>
            <a:chExt cx="21830903" cy="909837"/>
          </a:xfrm>
        </p:grpSpPr>
        <p:sp>
          <p:nvSpPr>
            <p:cNvPr id="39" name="Freeform 39"/>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000000">
                <a:alpha val="0"/>
              </a:srgbClr>
            </a:solidFill>
          </p:spPr>
        </p:sp>
      </p:grpSp>
      <p:sp>
        <p:nvSpPr>
          <p:cNvPr id="40" name="TextBox 40"/>
          <p:cNvSpPr txBox="1"/>
          <p:nvPr/>
        </p:nvSpPr>
        <p:spPr>
          <a:xfrm>
            <a:off x="1194495" y="7874348"/>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Local Storage</a:t>
            </a:r>
          </a:p>
        </p:txBody>
      </p:sp>
      <p:sp>
        <p:nvSpPr>
          <p:cNvPr id="41" name="TextBox 41"/>
          <p:cNvSpPr txBox="1"/>
          <p:nvPr/>
        </p:nvSpPr>
        <p:spPr>
          <a:xfrm>
            <a:off x="6111180" y="7874348"/>
            <a:ext cx="10982474" cy="350837"/>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localStorage (easy-peasy)</a:t>
            </a:r>
          </a:p>
        </p:txBody>
      </p:sp>
      <p:grpSp>
        <p:nvGrpSpPr>
          <p:cNvPr id="42" name="Group 42"/>
          <p:cNvGrpSpPr/>
          <p:nvPr/>
        </p:nvGrpSpPr>
        <p:grpSpPr>
          <a:xfrm>
            <a:off x="957411" y="8481269"/>
            <a:ext cx="16373178" cy="682378"/>
            <a:chOff x="0" y="0"/>
            <a:chExt cx="21830903" cy="909837"/>
          </a:xfrm>
        </p:grpSpPr>
        <p:sp>
          <p:nvSpPr>
            <p:cNvPr id="43" name="Freeform 43"/>
            <p:cNvSpPr/>
            <p:nvPr/>
          </p:nvSpPr>
          <p:spPr>
            <a:xfrm>
              <a:off x="0" y="0"/>
              <a:ext cx="21830919" cy="909828"/>
            </a:xfrm>
            <a:custGeom>
              <a:avLst/>
              <a:gdLst/>
              <a:ahLst/>
              <a:cxnLst/>
              <a:rect l="l" t="t" r="r" b="b"/>
              <a:pathLst>
                <a:path w="21830919" h="909828">
                  <a:moveTo>
                    <a:pt x="0" y="0"/>
                  </a:moveTo>
                  <a:lnTo>
                    <a:pt x="21830919" y="0"/>
                  </a:lnTo>
                  <a:lnTo>
                    <a:pt x="21830919" y="909828"/>
                  </a:lnTo>
                  <a:lnTo>
                    <a:pt x="0" y="909828"/>
                  </a:lnTo>
                  <a:close/>
                </a:path>
              </a:pathLst>
            </a:custGeom>
            <a:solidFill>
              <a:srgbClr val="FFFFFF">
                <a:alpha val="0"/>
              </a:srgbClr>
            </a:solidFill>
          </p:spPr>
        </p:sp>
      </p:grpSp>
      <p:sp>
        <p:nvSpPr>
          <p:cNvPr id="44" name="TextBox 44"/>
          <p:cNvSpPr txBox="1"/>
          <p:nvPr/>
        </p:nvSpPr>
        <p:spPr>
          <a:xfrm>
            <a:off x="1194495" y="8556724"/>
            <a:ext cx="4433292"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API</a:t>
            </a:r>
          </a:p>
        </p:txBody>
      </p:sp>
      <p:sp>
        <p:nvSpPr>
          <p:cNvPr id="45" name="TextBox 45"/>
          <p:cNvSpPr txBox="1"/>
          <p:nvPr/>
        </p:nvSpPr>
        <p:spPr>
          <a:xfrm>
            <a:off x="6111180" y="8556724"/>
            <a:ext cx="10982474" cy="455265"/>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YouTube Data API v3</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8" name="TextBox 8"/>
          <p:cNvSpPr txBox="1"/>
          <p:nvPr/>
        </p:nvSpPr>
        <p:spPr>
          <a:xfrm>
            <a:off x="3127554" y="981940"/>
            <a:ext cx="11795957" cy="1546352"/>
          </a:xfrm>
          <a:prstGeom prst="rect">
            <a:avLst/>
          </a:prstGeom>
        </p:spPr>
        <p:txBody>
          <a:bodyPr lIns="0" tIns="0" rIns="0" bIns="0" rtlCol="0" anchor="t">
            <a:spAutoFit/>
          </a:bodyPr>
          <a:lstStyle/>
          <a:p>
            <a:pPr algn="ctr">
              <a:lnSpc>
                <a:spcPts val="6125"/>
              </a:lnSpc>
            </a:pPr>
            <a:r>
              <a:rPr lang="en-US" sz="4875" b="1">
                <a:solidFill>
                  <a:srgbClr val="9998FF"/>
                </a:solidFill>
                <a:latin typeface="Barlow Bold"/>
                <a:ea typeface="Barlow Bold"/>
                <a:cs typeface="Barlow Bold"/>
                <a:sym typeface="Barlow Bold"/>
              </a:rPr>
              <a:t>ভেতরের আসল রহস্য! 🕵️‍♂️</a:t>
            </a:r>
          </a:p>
          <a:p>
            <a:pPr algn="ctr">
              <a:lnSpc>
                <a:spcPts val="6123"/>
              </a:lnSpc>
            </a:pPr>
            <a:r>
              <a:rPr lang="en-US" sz="4875" b="1">
                <a:solidFill>
                  <a:srgbClr val="9998FF"/>
                </a:solidFill>
                <a:latin typeface="Barlow Bold"/>
                <a:ea typeface="Barlow Bold"/>
                <a:cs typeface="Barlow Bold"/>
                <a:sym typeface="Barlow Bold"/>
              </a:rPr>
              <a:t>চলুন দেখি, পর্দার আড়ালে কী ঘটছে!</a:t>
            </a:r>
          </a:p>
        </p:txBody>
      </p:sp>
      <p:grpSp>
        <p:nvGrpSpPr>
          <p:cNvPr id="9" name="Group 9"/>
          <p:cNvGrpSpPr/>
          <p:nvPr/>
        </p:nvGrpSpPr>
        <p:grpSpPr>
          <a:xfrm>
            <a:off x="947886" y="3798094"/>
            <a:ext cx="8077646" cy="114300"/>
            <a:chOff x="0" y="0"/>
            <a:chExt cx="10770195" cy="152400"/>
          </a:xfrm>
        </p:grpSpPr>
        <p:sp>
          <p:nvSpPr>
            <p:cNvPr id="10" name="Freeform 10" descr="preencoded.png"/>
            <p:cNvSpPr/>
            <p:nvPr/>
          </p:nvSpPr>
          <p:spPr>
            <a:xfrm>
              <a:off x="0" y="0"/>
              <a:ext cx="10770235" cy="152400"/>
            </a:xfrm>
            <a:custGeom>
              <a:avLst/>
              <a:gdLst/>
              <a:ahLst/>
              <a:cxnLst/>
              <a:rect l="l" t="t" r="r" b="b"/>
              <a:pathLst>
                <a:path w="10770235" h="152400">
                  <a:moveTo>
                    <a:pt x="0" y="0"/>
                  </a:moveTo>
                  <a:lnTo>
                    <a:pt x="10770235" y="0"/>
                  </a:lnTo>
                  <a:lnTo>
                    <a:pt x="10770235" y="152400"/>
                  </a:lnTo>
                  <a:lnTo>
                    <a:pt x="0" y="152400"/>
                  </a:lnTo>
                  <a:lnTo>
                    <a:pt x="0" y="0"/>
                  </a:lnTo>
                  <a:close/>
                </a:path>
              </a:pathLst>
            </a:custGeom>
            <a:blipFill>
              <a:blip r:embed="rId2"/>
              <a:stretch>
                <a:fillRect t="-2" b="-2"/>
              </a:stretch>
            </a:blipFill>
          </p:spPr>
        </p:sp>
      </p:grpSp>
      <p:grpSp>
        <p:nvGrpSpPr>
          <p:cNvPr id="11" name="Group 11"/>
          <p:cNvGrpSpPr/>
          <p:nvPr/>
        </p:nvGrpSpPr>
        <p:grpSpPr>
          <a:xfrm>
            <a:off x="4631234" y="3471268"/>
            <a:ext cx="710804" cy="710804"/>
            <a:chOff x="0" y="0"/>
            <a:chExt cx="947738" cy="947738"/>
          </a:xfrm>
        </p:grpSpPr>
        <p:sp>
          <p:nvSpPr>
            <p:cNvPr id="12" name="Freeform 12"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3"/>
              <a:stretch>
                <a:fillRect r="6" b="6"/>
              </a:stretch>
            </a:blipFill>
          </p:spPr>
        </p:sp>
      </p:grpSp>
      <p:grpSp>
        <p:nvGrpSpPr>
          <p:cNvPr id="13" name="Group 13"/>
          <p:cNvGrpSpPr/>
          <p:nvPr/>
        </p:nvGrpSpPr>
        <p:grpSpPr>
          <a:xfrm>
            <a:off x="4844504" y="3648967"/>
            <a:ext cx="284261" cy="355401"/>
            <a:chOff x="0" y="0"/>
            <a:chExt cx="379015" cy="473868"/>
          </a:xfrm>
        </p:grpSpPr>
        <p:sp>
          <p:nvSpPr>
            <p:cNvPr id="14" name="Freeform 14" descr="preencoded.png"/>
            <p:cNvSpPr/>
            <p:nvPr/>
          </p:nvSpPr>
          <p:spPr>
            <a:xfrm>
              <a:off x="0" y="0"/>
              <a:ext cx="378968" cy="473837"/>
            </a:xfrm>
            <a:custGeom>
              <a:avLst/>
              <a:gdLst/>
              <a:ahLst/>
              <a:cxnLst/>
              <a:rect l="l" t="t" r="r" b="b"/>
              <a:pathLst>
                <a:path w="378968" h="473837">
                  <a:moveTo>
                    <a:pt x="0" y="0"/>
                  </a:moveTo>
                  <a:lnTo>
                    <a:pt x="378968" y="0"/>
                  </a:lnTo>
                  <a:lnTo>
                    <a:pt x="378968" y="473837"/>
                  </a:lnTo>
                  <a:lnTo>
                    <a:pt x="0" y="473837"/>
                  </a:lnTo>
                  <a:lnTo>
                    <a:pt x="0" y="0"/>
                  </a:lnTo>
                  <a:close/>
                </a:path>
              </a:pathLst>
            </a:custGeom>
            <a:blipFill>
              <a:blip r:embed="rId4"/>
              <a:stretch>
                <a:fillRect l="-686" r="-698" b="-6"/>
              </a:stretch>
            </a:blipFill>
          </p:spPr>
        </p:sp>
      </p:grpSp>
      <p:sp>
        <p:nvSpPr>
          <p:cNvPr id="15" name="TextBox 15"/>
          <p:cNvSpPr txBox="1"/>
          <p:nvPr/>
        </p:nvSpPr>
        <p:spPr>
          <a:xfrm>
            <a:off x="1213396" y="4399955"/>
            <a:ext cx="4257795" cy="396626"/>
          </a:xfrm>
          <a:prstGeom prst="rect">
            <a:avLst/>
          </a:prstGeom>
        </p:spPr>
        <p:txBody>
          <a:bodyPr wrap="square" lIns="0" tIns="0" rIns="0" bIns="0" rtlCol="0" anchor="t">
            <a:spAutoFit/>
          </a:bodyPr>
          <a:lstStyle/>
          <a:p>
            <a:pPr algn="l">
              <a:lnSpc>
                <a:spcPts val="3062"/>
              </a:lnSpc>
            </a:pPr>
            <a:r>
              <a:rPr lang="en-US" sz="2437" b="1" dirty="0" err="1">
                <a:solidFill>
                  <a:srgbClr val="EEEFF5"/>
                </a:solidFill>
                <a:latin typeface="Barlow Bold"/>
                <a:ea typeface="Barlow Bold"/>
                <a:cs typeface="Barlow Bold"/>
                <a:sym typeface="Barlow Bold"/>
              </a:rPr>
              <a:t>ক্লায়েন্ট-সাইড</a:t>
            </a:r>
            <a:r>
              <a:rPr lang="en-US" sz="2437" b="1" dirty="0">
                <a:solidFill>
                  <a:srgbClr val="EEEFF5"/>
                </a:solidFill>
                <a:latin typeface="Barlow Bold"/>
                <a:ea typeface="Barlow Bold"/>
                <a:cs typeface="Barlow Bold"/>
                <a:sym typeface="Barlow Bold"/>
              </a:rPr>
              <a:t> </a:t>
            </a:r>
            <a:r>
              <a:rPr lang="en-US" sz="2437" b="1" dirty="0" err="1">
                <a:solidFill>
                  <a:srgbClr val="EEEFF5"/>
                </a:solidFill>
                <a:latin typeface="Barlow Bold"/>
                <a:ea typeface="Barlow Bold"/>
                <a:cs typeface="Barlow Bold"/>
                <a:sym typeface="Barlow Bold"/>
              </a:rPr>
              <a:t>আর্কিটেকচার</a:t>
            </a:r>
            <a:r>
              <a:rPr lang="en-US" sz="2437" b="1" dirty="0">
                <a:solidFill>
                  <a:srgbClr val="EEEFF5"/>
                </a:solidFill>
                <a:latin typeface="Barlow Bold"/>
                <a:ea typeface="Barlow Bold"/>
                <a:cs typeface="Barlow Bold"/>
                <a:sym typeface="Barlow Bold"/>
              </a:rPr>
              <a:t>:</a:t>
            </a:r>
          </a:p>
        </p:txBody>
      </p:sp>
      <p:sp>
        <p:nvSpPr>
          <p:cNvPr id="16" name="TextBox 16"/>
          <p:cNvSpPr txBox="1"/>
          <p:nvPr/>
        </p:nvSpPr>
        <p:spPr>
          <a:xfrm>
            <a:off x="1213396" y="4874567"/>
            <a:ext cx="7546627"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পুরো অ্যাপটি ব্যবহারকারীর ব্রাউজারে চলে, কোনো ব্যাকএন্ড নেই। তাই আপনার ডেটা সম্পূর্ণ সুরক্ষিত।</a:t>
            </a:r>
          </a:p>
        </p:txBody>
      </p:sp>
      <p:grpSp>
        <p:nvGrpSpPr>
          <p:cNvPr id="17" name="Group 17"/>
          <p:cNvGrpSpPr/>
          <p:nvPr/>
        </p:nvGrpSpPr>
        <p:grpSpPr>
          <a:xfrm>
            <a:off x="9262468" y="3798094"/>
            <a:ext cx="8077646" cy="114300"/>
            <a:chOff x="0" y="0"/>
            <a:chExt cx="10770195" cy="152400"/>
          </a:xfrm>
        </p:grpSpPr>
        <p:sp>
          <p:nvSpPr>
            <p:cNvPr id="18" name="Freeform 18" descr="preencoded.png"/>
            <p:cNvSpPr/>
            <p:nvPr/>
          </p:nvSpPr>
          <p:spPr>
            <a:xfrm>
              <a:off x="0" y="0"/>
              <a:ext cx="10770235" cy="152400"/>
            </a:xfrm>
            <a:custGeom>
              <a:avLst/>
              <a:gdLst/>
              <a:ahLst/>
              <a:cxnLst/>
              <a:rect l="l" t="t" r="r" b="b"/>
              <a:pathLst>
                <a:path w="10770235" h="152400">
                  <a:moveTo>
                    <a:pt x="0" y="0"/>
                  </a:moveTo>
                  <a:lnTo>
                    <a:pt x="10770235" y="0"/>
                  </a:lnTo>
                  <a:lnTo>
                    <a:pt x="10770235" y="152400"/>
                  </a:lnTo>
                  <a:lnTo>
                    <a:pt x="0" y="152400"/>
                  </a:lnTo>
                  <a:lnTo>
                    <a:pt x="0" y="0"/>
                  </a:lnTo>
                  <a:close/>
                </a:path>
              </a:pathLst>
            </a:custGeom>
            <a:blipFill>
              <a:blip r:embed="rId2"/>
              <a:stretch>
                <a:fillRect t="-2" b="-2"/>
              </a:stretch>
            </a:blipFill>
          </p:spPr>
        </p:sp>
      </p:grpSp>
      <p:grpSp>
        <p:nvGrpSpPr>
          <p:cNvPr id="19" name="Group 19"/>
          <p:cNvGrpSpPr/>
          <p:nvPr/>
        </p:nvGrpSpPr>
        <p:grpSpPr>
          <a:xfrm>
            <a:off x="12945815" y="3471268"/>
            <a:ext cx="710804" cy="710804"/>
            <a:chOff x="0" y="0"/>
            <a:chExt cx="947738" cy="947738"/>
          </a:xfrm>
        </p:grpSpPr>
        <p:sp>
          <p:nvSpPr>
            <p:cNvPr id="20" name="Freeform 20"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3"/>
              <a:stretch>
                <a:fillRect r="6" b="6"/>
              </a:stretch>
            </a:blipFill>
          </p:spPr>
        </p:sp>
      </p:grpSp>
      <p:grpSp>
        <p:nvGrpSpPr>
          <p:cNvPr id="21" name="Group 21"/>
          <p:cNvGrpSpPr/>
          <p:nvPr/>
        </p:nvGrpSpPr>
        <p:grpSpPr>
          <a:xfrm>
            <a:off x="13159085" y="3648967"/>
            <a:ext cx="284261" cy="355401"/>
            <a:chOff x="0" y="0"/>
            <a:chExt cx="379015" cy="473868"/>
          </a:xfrm>
        </p:grpSpPr>
        <p:sp>
          <p:nvSpPr>
            <p:cNvPr id="22" name="Freeform 22" descr="preencoded.png"/>
            <p:cNvSpPr/>
            <p:nvPr/>
          </p:nvSpPr>
          <p:spPr>
            <a:xfrm>
              <a:off x="0" y="0"/>
              <a:ext cx="378968" cy="473837"/>
            </a:xfrm>
            <a:custGeom>
              <a:avLst/>
              <a:gdLst/>
              <a:ahLst/>
              <a:cxnLst/>
              <a:rect l="l" t="t" r="r" b="b"/>
              <a:pathLst>
                <a:path w="378968" h="473837">
                  <a:moveTo>
                    <a:pt x="0" y="0"/>
                  </a:moveTo>
                  <a:lnTo>
                    <a:pt x="378968" y="0"/>
                  </a:lnTo>
                  <a:lnTo>
                    <a:pt x="378968" y="473837"/>
                  </a:lnTo>
                  <a:lnTo>
                    <a:pt x="0" y="473837"/>
                  </a:lnTo>
                  <a:lnTo>
                    <a:pt x="0" y="0"/>
                  </a:lnTo>
                  <a:close/>
                </a:path>
              </a:pathLst>
            </a:custGeom>
            <a:blipFill>
              <a:blip r:embed="rId5"/>
              <a:stretch>
                <a:fillRect l="-686" r="-698" b="-6"/>
              </a:stretch>
            </a:blipFill>
          </p:spPr>
        </p:sp>
      </p:grpSp>
      <p:sp>
        <p:nvSpPr>
          <p:cNvPr id="23" name="TextBox 23"/>
          <p:cNvSpPr txBox="1"/>
          <p:nvPr/>
        </p:nvSpPr>
        <p:spPr>
          <a:xfrm>
            <a:off x="9527976" y="4399955"/>
            <a:ext cx="4703239"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easy-peasy দিয়ে গ্লোবাল স্টেট:</a:t>
            </a:r>
          </a:p>
        </p:txBody>
      </p:sp>
      <p:sp>
        <p:nvSpPr>
          <p:cNvPr id="24" name="TextBox 24"/>
          <p:cNvSpPr txBox="1"/>
          <p:nvPr/>
        </p:nvSpPr>
        <p:spPr>
          <a:xfrm>
            <a:off x="9527976" y="4874567"/>
            <a:ext cx="7546627"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একটি কেন্দ্রীয় স্টোর সব প্লে-লিস্ট, ফেভারিটস এবং ইউজার ডেটা নিয়ন্ত্রণ করে, যা অ্যাপকে করে তোলে গোছানো এবং ডিবাগ করা সহজ।</a:t>
            </a:r>
          </a:p>
        </p:txBody>
      </p:sp>
      <p:grpSp>
        <p:nvGrpSpPr>
          <p:cNvPr id="25" name="Group 25"/>
          <p:cNvGrpSpPr/>
          <p:nvPr/>
        </p:nvGrpSpPr>
        <p:grpSpPr>
          <a:xfrm>
            <a:off x="947886" y="6538169"/>
            <a:ext cx="8077646" cy="114300"/>
            <a:chOff x="0" y="0"/>
            <a:chExt cx="10770195" cy="152400"/>
          </a:xfrm>
        </p:grpSpPr>
        <p:sp>
          <p:nvSpPr>
            <p:cNvPr id="26" name="Freeform 26" descr="preencoded.png"/>
            <p:cNvSpPr/>
            <p:nvPr/>
          </p:nvSpPr>
          <p:spPr>
            <a:xfrm>
              <a:off x="0" y="0"/>
              <a:ext cx="10770235" cy="152400"/>
            </a:xfrm>
            <a:custGeom>
              <a:avLst/>
              <a:gdLst/>
              <a:ahLst/>
              <a:cxnLst/>
              <a:rect l="l" t="t" r="r" b="b"/>
              <a:pathLst>
                <a:path w="10770235" h="152400">
                  <a:moveTo>
                    <a:pt x="0" y="0"/>
                  </a:moveTo>
                  <a:lnTo>
                    <a:pt x="10770235" y="0"/>
                  </a:lnTo>
                  <a:lnTo>
                    <a:pt x="10770235" y="152400"/>
                  </a:lnTo>
                  <a:lnTo>
                    <a:pt x="0" y="152400"/>
                  </a:lnTo>
                  <a:lnTo>
                    <a:pt x="0" y="0"/>
                  </a:lnTo>
                  <a:close/>
                </a:path>
              </a:pathLst>
            </a:custGeom>
            <a:blipFill>
              <a:blip r:embed="rId2"/>
              <a:stretch>
                <a:fillRect t="-2" b="-2"/>
              </a:stretch>
            </a:blipFill>
          </p:spPr>
        </p:sp>
      </p:grpSp>
      <p:grpSp>
        <p:nvGrpSpPr>
          <p:cNvPr id="27" name="Group 27"/>
          <p:cNvGrpSpPr/>
          <p:nvPr/>
        </p:nvGrpSpPr>
        <p:grpSpPr>
          <a:xfrm>
            <a:off x="4631234" y="6211341"/>
            <a:ext cx="710804" cy="710804"/>
            <a:chOff x="0" y="0"/>
            <a:chExt cx="947738" cy="947738"/>
          </a:xfrm>
        </p:grpSpPr>
        <p:sp>
          <p:nvSpPr>
            <p:cNvPr id="28" name="Freeform 28"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3"/>
              <a:stretch>
                <a:fillRect r="6" b="6"/>
              </a:stretch>
            </a:blipFill>
          </p:spPr>
        </p:sp>
      </p:grpSp>
      <p:grpSp>
        <p:nvGrpSpPr>
          <p:cNvPr id="29" name="Group 29"/>
          <p:cNvGrpSpPr/>
          <p:nvPr/>
        </p:nvGrpSpPr>
        <p:grpSpPr>
          <a:xfrm>
            <a:off x="4844504" y="6389042"/>
            <a:ext cx="284261" cy="355401"/>
            <a:chOff x="0" y="0"/>
            <a:chExt cx="379015" cy="473868"/>
          </a:xfrm>
        </p:grpSpPr>
        <p:sp>
          <p:nvSpPr>
            <p:cNvPr id="30" name="Freeform 30" descr="preencoded.png"/>
            <p:cNvSpPr/>
            <p:nvPr/>
          </p:nvSpPr>
          <p:spPr>
            <a:xfrm>
              <a:off x="0" y="0"/>
              <a:ext cx="378968" cy="473837"/>
            </a:xfrm>
            <a:custGeom>
              <a:avLst/>
              <a:gdLst/>
              <a:ahLst/>
              <a:cxnLst/>
              <a:rect l="l" t="t" r="r" b="b"/>
              <a:pathLst>
                <a:path w="378968" h="473837">
                  <a:moveTo>
                    <a:pt x="0" y="0"/>
                  </a:moveTo>
                  <a:lnTo>
                    <a:pt x="378968" y="0"/>
                  </a:lnTo>
                  <a:lnTo>
                    <a:pt x="378968" y="473837"/>
                  </a:lnTo>
                  <a:lnTo>
                    <a:pt x="0" y="473837"/>
                  </a:lnTo>
                  <a:lnTo>
                    <a:pt x="0" y="0"/>
                  </a:lnTo>
                  <a:close/>
                </a:path>
              </a:pathLst>
            </a:custGeom>
            <a:blipFill>
              <a:blip r:embed="rId6"/>
              <a:stretch>
                <a:fillRect l="-686" r="-698" b="-6"/>
              </a:stretch>
            </a:blipFill>
          </p:spPr>
        </p:sp>
      </p:grpSp>
      <p:sp>
        <p:nvSpPr>
          <p:cNvPr id="31" name="TextBox 31"/>
          <p:cNvSpPr txBox="1"/>
          <p:nvPr/>
        </p:nvSpPr>
        <p:spPr>
          <a:xfrm>
            <a:off x="1213396" y="7140029"/>
            <a:ext cx="4883864"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react-hook-form দিয়ে স্মার্ট ফর্ম:</a:t>
            </a:r>
          </a:p>
        </p:txBody>
      </p:sp>
      <p:sp>
        <p:nvSpPr>
          <p:cNvPr id="32" name="TextBox 32"/>
          <p:cNvSpPr txBox="1"/>
          <p:nvPr/>
        </p:nvSpPr>
        <p:spPr>
          <a:xfrm>
            <a:off x="1213396" y="7614642"/>
            <a:ext cx="7546627"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ব্যবহারকারীর ইনপুটগুলো খুব সহজে react-hook-form দিয়ে নিয়ন্ত্রণ করা হয় এবং yup দিয়ে ভ্যালিডেট করা হয়।</a:t>
            </a:r>
          </a:p>
        </p:txBody>
      </p:sp>
      <p:grpSp>
        <p:nvGrpSpPr>
          <p:cNvPr id="33" name="Group 33"/>
          <p:cNvGrpSpPr/>
          <p:nvPr/>
        </p:nvGrpSpPr>
        <p:grpSpPr>
          <a:xfrm>
            <a:off x="9262468" y="6538169"/>
            <a:ext cx="8077646" cy="114300"/>
            <a:chOff x="0" y="0"/>
            <a:chExt cx="10770195" cy="152400"/>
          </a:xfrm>
        </p:grpSpPr>
        <p:sp>
          <p:nvSpPr>
            <p:cNvPr id="34" name="Freeform 34" descr="preencoded.png"/>
            <p:cNvSpPr/>
            <p:nvPr/>
          </p:nvSpPr>
          <p:spPr>
            <a:xfrm>
              <a:off x="0" y="0"/>
              <a:ext cx="10770235" cy="152400"/>
            </a:xfrm>
            <a:custGeom>
              <a:avLst/>
              <a:gdLst/>
              <a:ahLst/>
              <a:cxnLst/>
              <a:rect l="l" t="t" r="r" b="b"/>
              <a:pathLst>
                <a:path w="10770235" h="152400">
                  <a:moveTo>
                    <a:pt x="0" y="0"/>
                  </a:moveTo>
                  <a:lnTo>
                    <a:pt x="10770235" y="0"/>
                  </a:lnTo>
                  <a:lnTo>
                    <a:pt x="10770235" y="152400"/>
                  </a:lnTo>
                  <a:lnTo>
                    <a:pt x="0" y="152400"/>
                  </a:lnTo>
                  <a:lnTo>
                    <a:pt x="0" y="0"/>
                  </a:lnTo>
                  <a:close/>
                </a:path>
              </a:pathLst>
            </a:custGeom>
            <a:blipFill>
              <a:blip r:embed="rId2"/>
              <a:stretch>
                <a:fillRect t="-2" b="-2"/>
              </a:stretch>
            </a:blipFill>
          </p:spPr>
        </p:sp>
      </p:grpSp>
      <p:grpSp>
        <p:nvGrpSpPr>
          <p:cNvPr id="35" name="Group 35"/>
          <p:cNvGrpSpPr/>
          <p:nvPr/>
        </p:nvGrpSpPr>
        <p:grpSpPr>
          <a:xfrm>
            <a:off x="12945815" y="6211341"/>
            <a:ext cx="710804" cy="710804"/>
            <a:chOff x="0" y="0"/>
            <a:chExt cx="947738" cy="947738"/>
          </a:xfrm>
        </p:grpSpPr>
        <p:sp>
          <p:nvSpPr>
            <p:cNvPr id="36" name="Freeform 36" descr="preencoded.png"/>
            <p:cNvSpPr/>
            <p:nvPr/>
          </p:nvSpPr>
          <p:spPr>
            <a:xfrm>
              <a:off x="0" y="0"/>
              <a:ext cx="947801" cy="947801"/>
            </a:xfrm>
            <a:custGeom>
              <a:avLst/>
              <a:gdLst/>
              <a:ahLst/>
              <a:cxnLst/>
              <a:rect l="l" t="t" r="r" b="b"/>
              <a:pathLst>
                <a:path w="947801" h="947801">
                  <a:moveTo>
                    <a:pt x="0" y="0"/>
                  </a:moveTo>
                  <a:lnTo>
                    <a:pt x="947801" y="0"/>
                  </a:lnTo>
                  <a:lnTo>
                    <a:pt x="947801" y="947801"/>
                  </a:lnTo>
                  <a:lnTo>
                    <a:pt x="0" y="947801"/>
                  </a:lnTo>
                  <a:lnTo>
                    <a:pt x="0" y="0"/>
                  </a:lnTo>
                  <a:close/>
                </a:path>
              </a:pathLst>
            </a:custGeom>
            <a:blipFill>
              <a:blip r:embed="rId3"/>
              <a:stretch>
                <a:fillRect r="6" b="6"/>
              </a:stretch>
            </a:blipFill>
          </p:spPr>
        </p:sp>
      </p:grpSp>
      <p:grpSp>
        <p:nvGrpSpPr>
          <p:cNvPr id="37" name="Group 37"/>
          <p:cNvGrpSpPr/>
          <p:nvPr/>
        </p:nvGrpSpPr>
        <p:grpSpPr>
          <a:xfrm>
            <a:off x="13159085" y="6389042"/>
            <a:ext cx="284261" cy="355401"/>
            <a:chOff x="0" y="0"/>
            <a:chExt cx="379015" cy="473868"/>
          </a:xfrm>
        </p:grpSpPr>
        <p:sp>
          <p:nvSpPr>
            <p:cNvPr id="38" name="Freeform 38" descr="preencoded.png"/>
            <p:cNvSpPr/>
            <p:nvPr/>
          </p:nvSpPr>
          <p:spPr>
            <a:xfrm>
              <a:off x="0" y="0"/>
              <a:ext cx="378968" cy="473837"/>
            </a:xfrm>
            <a:custGeom>
              <a:avLst/>
              <a:gdLst/>
              <a:ahLst/>
              <a:cxnLst/>
              <a:rect l="l" t="t" r="r" b="b"/>
              <a:pathLst>
                <a:path w="378968" h="473837">
                  <a:moveTo>
                    <a:pt x="0" y="0"/>
                  </a:moveTo>
                  <a:lnTo>
                    <a:pt x="378968" y="0"/>
                  </a:lnTo>
                  <a:lnTo>
                    <a:pt x="378968" y="473837"/>
                  </a:lnTo>
                  <a:lnTo>
                    <a:pt x="0" y="473837"/>
                  </a:lnTo>
                  <a:lnTo>
                    <a:pt x="0" y="0"/>
                  </a:lnTo>
                  <a:close/>
                </a:path>
              </a:pathLst>
            </a:custGeom>
            <a:blipFill>
              <a:blip r:embed="rId7"/>
              <a:stretch>
                <a:fillRect l="-686" r="-698" b="-6"/>
              </a:stretch>
            </a:blipFill>
          </p:spPr>
        </p:sp>
      </p:grpSp>
      <p:sp>
        <p:nvSpPr>
          <p:cNvPr id="39" name="TextBox 39"/>
          <p:cNvSpPr txBox="1"/>
          <p:nvPr/>
        </p:nvSpPr>
        <p:spPr>
          <a:xfrm>
            <a:off x="9527976" y="7140029"/>
            <a:ext cx="3117949" cy="382588"/>
          </a:xfrm>
          <a:prstGeom prst="rect">
            <a:avLst/>
          </a:prstGeom>
        </p:spPr>
        <p:txBody>
          <a:bodyPr lIns="0" tIns="0" rIns="0" bIns="0" rtlCol="0" anchor="t">
            <a:spAutoFit/>
          </a:bodyPr>
          <a:lstStyle/>
          <a:p>
            <a:pPr algn="l">
              <a:lnSpc>
                <a:spcPts val="3062"/>
              </a:lnSpc>
            </a:pPr>
            <a:r>
              <a:rPr lang="en-US" sz="2437" b="1">
                <a:solidFill>
                  <a:srgbClr val="EEEFF5"/>
                </a:solidFill>
                <a:latin typeface="Barlow Bold"/>
                <a:ea typeface="Barlow Bold"/>
                <a:cs typeface="Barlow Bold"/>
                <a:sym typeface="Barlow Bold"/>
              </a:rPr>
              <a:t>localStorage এ ডেটা:</a:t>
            </a:r>
          </a:p>
        </p:txBody>
      </p:sp>
      <p:sp>
        <p:nvSpPr>
          <p:cNvPr id="40" name="TextBox 40"/>
          <p:cNvSpPr txBox="1"/>
          <p:nvPr/>
        </p:nvSpPr>
        <p:spPr>
          <a:xfrm>
            <a:off x="9527976" y="7614642"/>
            <a:ext cx="7546627" cy="722312"/>
          </a:xfrm>
          <a:prstGeom prst="rect">
            <a:avLst/>
          </a:prstGeom>
        </p:spPr>
        <p:txBody>
          <a:bodyPr lIns="0" tIns="0" rIns="0" bIns="0" rtlCol="0" anchor="t">
            <a:spAutoFit/>
          </a:bodyPr>
          <a:lstStyle/>
          <a:p>
            <a:pPr algn="l">
              <a:lnSpc>
                <a:spcPts val="2937"/>
              </a:lnSpc>
            </a:pPr>
            <a:r>
              <a:rPr lang="en-US" sz="1812">
                <a:solidFill>
                  <a:srgbClr val="EEEFF5"/>
                </a:solidFill>
                <a:latin typeface="Montserrat"/>
                <a:ea typeface="Montserrat"/>
                <a:cs typeface="Montserrat"/>
                <a:sym typeface="Montserrat"/>
              </a:rPr>
              <a:t>ব্যবহারকারীর প্লে-লিস্ট এবং অন্যান্য তথ্য localStorage এ সেভ থাকে, তাই ব্রাউজার বন্ধ করলেও ডেটা হারিয়ে যায় 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a:grpSpLocks noChangeAspect="1"/>
          </p:cNvGrpSpPr>
          <p:nvPr/>
        </p:nvGrpSpPr>
        <p:grpSpPr>
          <a:xfrm>
            <a:off x="1590954" y="2891134"/>
            <a:ext cx="6534348" cy="5246370"/>
            <a:chOff x="0" y="0"/>
            <a:chExt cx="7467600" cy="5995670"/>
          </a:xfrm>
        </p:grpSpPr>
        <p:sp>
          <p:nvSpPr>
            <p:cNvPr id="5" name="Freeform 5"/>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6" name="Freeform 6"/>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7" name="Freeform 7"/>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8" name="Freeform 8"/>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l="-422" r="-424" b="-15091"/>
              </a:stretch>
            </a:blipFill>
          </p:spPr>
        </p:sp>
      </p:grpSp>
      <p:grpSp>
        <p:nvGrpSpPr>
          <p:cNvPr id="9" name="Group 9"/>
          <p:cNvGrpSpPr>
            <a:grpSpLocks noChangeAspect="1"/>
          </p:cNvGrpSpPr>
          <p:nvPr/>
        </p:nvGrpSpPr>
        <p:grpSpPr>
          <a:xfrm>
            <a:off x="9976503" y="2891134"/>
            <a:ext cx="6534348" cy="5246370"/>
            <a:chOff x="0" y="0"/>
            <a:chExt cx="7467600" cy="5995670"/>
          </a:xfrm>
        </p:grpSpPr>
        <p:sp>
          <p:nvSpPr>
            <p:cNvPr id="10" name="Freeform 10"/>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1" name="Freeform 11"/>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12" name="Freeform 12"/>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3" name="Freeform 13"/>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l="-15131" r="-15131"/>
              </a:stretch>
            </a:blipFill>
          </p:spPr>
        </p:sp>
      </p:grpSp>
      <p:sp>
        <p:nvSpPr>
          <p:cNvPr id="14" name="TextBox 14"/>
          <p:cNvSpPr txBox="1"/>
          <p:nvPr/>
        </p:nvSpPr>
        <p:spPr>
          <a:xfrm>
            <a:off x="4580627" y="622300"/>
            <a:ext cx="9465150" cy="774700"/>
          </a:xfrm>
          <a:prstGeom prst="rect">
            <a:avLst/>
          </a:prstGeom>
        </p:spPr>
        <p:txBody>
          <a:bodyPr lIns="0" tIns="0" rIns="0" bIns="0" rtlCol="0" anchor="t">
            <a:spAutoFit/>
          </a:bodyPr>
          <a:lstStyle/>
          <a:p>
            <a:pPr algn="ctr">
              <a:lnSpc>
                <a:spcPts val="6125"/>
              </a:lnSpc>
            </a:pPr>
            <a:r>
              <a:rPr lang="en-US" sz="4875" b="1">
                <a:solidFill>
                  <a:srgbClr val="9998FF"/>
                </a:solidFill>
                <a:latin typeface="Barlow Bold"/>
                <a:ea typeface="Barlow Bold"/>
                <a:cs typeface="Barlow Bold"/>
                <a:sym typeface="Barlow Bold"/>
              </a:rPr>
              <a:t>লাইভ ডেমো / স্ক্রিনশট 🚀</a:t>
            </a:r>
          </a:p>
        </p:txBody>
      </p:sp>
      <p:sp>
        <p:nvSpPr>
          <p:cNvPr id="15" name="TextBox 15"/>
          <p:cNvSpPr txBox="1"/>
          <p:nvPr/>
        </p:nvSpPr>
        <p:spPr>
          <a:xfrm>
            <a:off x="733419" y="1866981"/>
            <a:ext cx="16392228" cy="595708"/>
          </a:xfrm>
          <a:prstGeom prst="rect">
            <a:avLst/>
          </a:prstGeom>
        </p:spPr>
        <p:txBody>
          <a:bodyPr lIns="0" tIns="0" rIns="0" bIns="0" rtlCol="0" anchor="t">
            <a:spAutoFit/>
          </a:bodyPr>
          <a:lstStyle/>
          <a:p>
            <a:pPr algn="ctr">
              <a:lnSpc>
                <a:spcPts val="5044"/>
              </a:lnSpc>
            </a:pPr>
            <a:r>
              <a:rPr lang="en-US" sz="3112">
                <a:solidFill>
                  <a:srgbClr val="EEEFF5"/>
                </a:solidFill>
                <a:latin typeface="Montserrat"/>
                <a:ea typeface="Montserrat"/>
                <a:cs typeface="Montserrat"/>
                <a:sym typeface="Montserrat"/>
              </a:rPr>
              <a:t>শুধু কথাই নয়, এবার দেখুন আসল ম্যাজিক!</a:t>
            </a:r>
          </a:p>
        </p:txBody>
      </p:sp>
      <p:grpSp>
        <p:nvGrpSpPr>
          <p:cNvPr id="16" name="Group 16"/>
          <p:cNvGrpSpPr/>
          <p:nvPr/>
        </p:nvGrpSpPr>
        <p:grpSpPr>
          <a:xfrm>
            <a:off x="352706" y="8877300"/>
            <a:ext cx="8071018" cy="681087"/>
            <a:chOff x="0" y="0"/>
            <a:chExt cx="10363460" cy="800230"/>
          </a:xfrm>
        </p:grpSpPr>
        <p:sp>
          <p:nvSpPr>
            <p:cNvPr id="17" name="Freeform 17"/>
            <p:cNvSpPr/>
            <p:nvPr/>
          </p:nvSpPr>
          <p:spPr>
            <a:xfrm>
              <a:off x="6587677" y="16355"/>
              <a:ext cx="783875" cy="783875"/>
            </a:xfrm>
            <a:custGeom>
              <a:avLst/>
              <a:gdLst/>
              <a:ahLst/>
              <a:cxnLst/>
              <a:rect l="l" t="t" r="r" b="b"/>
              <a:pathLst>
                <a:path w="783875" h="783875">
                  <a:moveTo>
                    <a:pt x="0" y="0"/>
                  </a:moveTo>
                  <a:lnTo>
                    <a:pt x="783875" y="0"/>
                  </a:lnTo>
                  <a:lnTo>
                    <a:pt x="783875" y="783875"/>
                  </a:lnTo>
                  <a:lnTo>
                    <a:pt x="0" y="7838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TextBox 18"/>
            <p:cNvSpPr txBox="1"/>
            <p:nvPr/>
          </p:nvSpPr>
          <p:spPr>
            <a:xfrm>
              <a:off x="0" y="-28575"/>
              <a:ext cx="7887801" cy="828805"/>
            </a:xfrm>
            <a:prstGeom prst="rect">
              <a:avLst/>
            </a:prstGeom>
          </p:spPr>
          <p:txBody>
            <a:bodyPr lIns="0" tIns="0" rIns="0" bIns="0" rtlCol="0" anchor="t">
              <a:spAutoFit/>
            </a:bodyPr>
            <a:lstStyle/>
            <a:p>
              <a:pPr algn="ctr">
                <a:lnSpc>
                  <a:spcPts val="4994"/>
                </a:lnSpc>
              </a:pPr>
              <a:r>
                <a:rPr lang="en-US" sz="3975" b="1">
                  <a:solidFill>
                    <a:srgbClr val="9998FF"/>
                  </a:solidFill>
                  <a:latin typeface="Barlow Bold"/>
                  <a:ea typeface="Barlow Bold"/>
                  <a:cs typeface="Barlow Bold"/>
                  <a:sym typeface="Barlow Bold"/>
                </a:rPr>
                <a:t>লাইভ ডেমো Link </a:t>
              </a:r>
            </a:p>
          </p:txBody>
        </p:sp>
        <p:sp>
          <p:nvSpPr>
            <p:cNvPr id="19" name="TextBox 19"/>
            <p:cNvSpPr txBox="1"/>
            <p:nvPr/>
          </p:nvSpPr>
          <p:spPr>
            <a:xfrm>
              <a:off x="7371552" y="-50320"/>
              <a:ext cx="2991908" cy="751628"/>
            </a:xfrm>
            <a:prstGeom prst="rect">
              <a:avLst/>
            </a:prstGeom>
          </p:spPr>
          <p:txBody>
            <a:bodyPr lIns="0" tIns="0" rIns="0" bIns="0" rtlCol="0" anchor="t">
              <a:spAutoFit/>
            </a:bodyPr>
            <a:lstStyle/>
            <a:p>
              <a:pPr algn="ctr">
                <a:lnSpc>
                  <a:spcPts val="4759"/>
                </a:lnSpc>
              </a:pPr>
              <a:r>
                <a:rPr lang="en-US" sz="3399" u="sng" dirty="0" err="1">
                  <a:solidFill>
                    <a:srgbClr val="DFF8FC"/>
                  </a:solidFill>
                  <a:latin typeface="Canva Sans"/>
                  <a:ea typeface="Canva Sans"/>
                  <a:cs typeface="Canva Sans"/>
                  <a:sym typeface="Canva Sans"/>
                  <a:hlinkClick r:id="rId6" tooltip="https://focustube2.netlify.app"/>
                </a:rPr>
                <a:t>FocusTube</a:t>
              </a:r>
              <a:endParaRPr lang="en-US" sz="3399" u="sng" dirty="0">
                <a:solidFill>
                  <a:srgbClr val="DFF8FC"/>
                </a:solidFill>
                <a:latin typeface="Canva Sans"/>
                <a:ea typeface="Canva Sans"/>
                <a:cs typeface="Canva Sans"/>
                <a:sym typeface="Canva Sans"/>
                <a:hlinkClick r:id="rId6" tooltip="https://focustube2.netlify.app"/>
              </a:endParaRPr>
            </a:p>
          </p:txBody>
        </p:sp>
      </p:grpSp>
      <p:grpSp>
        <p:nvGrpSpPr>
          <p:cNvPr id="20" name="Group 20"/>
          <p:cNvGrpSpPr/>
          <p:nvPr/>
        </p:nvGrpSpPr>
        <p:grpSpPr>
          <a:xfrm>
            <a:off x="9586077" y="8420100"/>
            <a:ext cx="7539570" cy="1156857"/>
            <a:chOff x="0" y="0"/>
            <a:chExt cx="9753600" cy="1347770"/>
          </a:xfrm>
        </p:grpSpPr>
        <p:sp>
          <p:nvSpPr>
            <p:cNvPr id="21" name="Freeform 21"/>
            <p:cNvSpPr/>
            <p:nvPr/>
          </p:nvSpPr>
          <p:spPr>
            <a:xfrm>
              <a:off x="0" y="0"/>
              <a:ext cx="9753600" cy="1347770"/>
            </a:xfrm>
            <a:custGeom>
              <a:avLst/>
              <a:gdLst/>
              <a:ahLst/>
              <a:cxnLst/>
              <a:rect l="l" t="t" r="r" b="b"/>
              <a:pathLst>
                <a:path w="9753600" h="1347770">
                  <a:moveTo>
                    <a:pt x="0" y="0"/>
                  </a:moveTo>
                  <a:lnTo>
                    <a:pt x="9753600" y="0"/>
                  </a:lnTo>
                  <a:lnTo>
                    <a:pt x="9753600" y="1347770"/>
                  </a:lnTo>
                  <a:lnTo>
                    <a:pt x="0" y="13477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TextBox 22"/>
            <p:cNvSpPr txBox="1"/>
            <p:nvPr/>
          </p:nvSpPr>
          <p:spPr>
            <a:xfrm>
              <a:off x="1364059" y="124053"/>
              <a:ext cx="7868973" cy="924542"/>
            </a:xfrm>
            <a:prstGeom prst="rect">
              <a:avLst/>
            </a:prstGeom>
          </p:spPr>
          <p:txBody>
            <a:bodyPr lIns="0" tIns="0" rIns="0" bIns="0" rtlCol="0" anchor="t">
              <a:spAutoFit/>
            </a:bodyPr>
            <a:lstStyle/>
            <a:p>
              <a:pPr algn="ctr">
                <a:lnSpc>
                  <a:spcPts val="5880"/>
                </a:lnSpc>
              </a:pPr>
              <a:r>
                <a:rPr lang="en-US" sz="4200" b="1">
                  <a:solidFill>
                    <a:srgbClr val="60646A"/>
                  </a:solidFill>
                  <a:latin typeface="Canva Sans Bold"/>
                  <a:ea typeface="Canva Sans Bold"/>
                  <a:cs typeface="Canva Sans Bold"/>
                  <a:sym typeface="Canva Sans Bold"/>
                </a:rPr>
                <a:t>focustube2.netlify.app</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82C32"/>
            </a:solidFill>
          </p:spPr>
        </p:sp>
      </p:grpSp>
      <p:sp>
        <p:nvSpPr>
          <p:cNvPr id="6" name="Freeform 6"/>
          <p:cNvSpPr/>
          <p:nvPr/>
        </p:nvSpPr>
        <p:spPr>
          <a:xfrm>
            <a:off x="9635074" y="3473595"/>
            <a:ext cx="7977763" cy="6139138"/>
          </a:xfrm>
          <a:custGeom>
            <a:avLst/>
            <a:gdLst/>
            <a:ahLst/>
            <a:cxnLst/>
            <a:rect l="l" t="t" r="r" b="b"/>
            <a:pathLst>
              <a:path w="7977763" h="6139138">
                <a:moveTo>
                  <a:pt x="0" y="0"/>
                </a:moveTo>
                <a:lnTo>
                  <a:pt x="7977763" y="0"/>
                </a:lnTo>
                <a:lnTo>
                  <a:pt x="7977763" y="6139138"/>
                </a:lnTo>
                <a:lnTo>
                  <a:pt x="0" y="6139138"/>
                </a:lnTo>
                <a:lnTo>
                  <a:pt x="0" y="0"/>
                </a:lnTo>
                <a:close/>
              </a:path>
            </a:pathLst>
          </a:custGeom>
          <a:blipFill>
            <a:blip r:embed="rId2"/>
            <a:stretch>
              <a:fillRect/>
            </a:stretch>
          </a:blipFill>
        </p:spPr>
      </p:sp>
      <p:grpSp>
        <p:nvGrpSpPr>
          <p:cNvPr id="7" name="Group 7"/>
          <p:cNvGrpSpPr/>
          <p:nvPr/>
        </p:nvGrpSpPr>
        <p:grpSpPr>
          <a:xfrm>
            <a:off x="687421" y="3267173"/>
            <a:ext cx="13226524" cy="6551982"/>
            <a:chOff x="0" y="0"/>
            <a:chExt cx="17635365" cy="8735976"/>
          </a:xfrm>
        </p:grpSpPr>
        <p:grpSp>
          <p:nvGrpSpPr>
            <p:cNvPr id="8" name="Group 8"/>
            <p:cNvGrpSpPr/>
            <p:nvPr/>
          </p:nvGrpSpPr>
          <p:grpSpPr>
            <a:xfrm>
              <a:off x="0" y="943779"/>
              <a:ext cx="944610" cy="1416835"/>
              <a:chOff x="0" y="0"/>
              <a:chExt cx="1179712" cy="1769467"/>
            </a:xfrm>
          </p:grpSpPr>
          <p:sp>
            <p:nvSpPr>
              <p:cNvPr id="9" name="Freeform 9"/>
              <p:cNvSpPr/>
              <p:nvPr/>
            </p:nvSpPr>
            <p:spPr>
              <a:xfrm>
                <a:off x="0" y="0"/>
                <a:ext cx="1179703" cy="1769491"/>
              </a:xfrm>
              <a:custGeom>
                <a:avLst/>
                <a:gdLst/>
                <a:ahLst/>
                <a:cxnLst/>
                <a:rect l="l" t="t" r="r" b="b"/>
                <a:pathLst>
                  <a:path w="1179703" h="1769491">
                    <a:moveTo>
                      <a:pt x="0" y="589915"/>
                    </a:moveTo>
                    <a:cubicBezTo>
                      <a:pt x="0" y="264033"/>
                      <a:pt x="264033" y="0"/>
                      <a:pt x="589915" y="0"/>
                    </a:cubicBezTo>
                    <a:cubicBezTo>
                      <a:pt x="915797" y="0"/>
                      <a:pt x="1179703" y="264033"/>
                      <a:pt x="1179703" y="589915"/>
                    </a:cubicBezTo>
                    <a:lnTo>
                      <a:pt x="1179703" y="1179576"/>
                    </a:lnTo>
                    <a:cubicBezTo>
                      <a:pt x="1179703" y="1505331"/>
                      <a:pt x="915670" y="1769491"/>
                      <a:pt x="589788" y="1769491"/>
                    </a:cubicBezTo>
                    <a:cubicBezTo>
                      <a:pt x="263906" y="1769491"/>
                      <a:pt x="0" y="1505331"/>
                      <a:pt x="0" y="1179576"/>
                    </a:cubicBezTo>
                    <a:close/>
                  </a:path>
                </a:pathLst>
              </a:custGeom>
              <a:solidFill>
                <a:srgbClr val="282C32"/>
              </a:solidFill>
            </p:spPr>
          </p:sp>
        </p:grpSp>
        <p:grpSp>
          <p:nvGrpSpPr>
            <p:cNvPr id="10" name="Group 10"/>
            <p:cNvGrpSpPr/>
            <p:nvPr/>
          </p:nvGrpSpPr>
          <p:grpSpPr>
            <a:xfrm>
              <a:off x="0" y="2537619"/>
              <a:ext cx="944610" cy="1416835"/>
              <a:chOff x="0" y="0"/>
              <a:chExt cx="1179712" cy="1769467"/>
            </a:xfrm>
          </p:grpSpPr>
          <p:sp>
            <p:nvSpPr>
              <p:cNvPr id="11" name="Freeform 11"/>
              <p:cNvSpPr/>
              <p:nvPr/>
            </p:nvSpPr>
            <p:spPr>
              <a:xfrm>
                <a:off x="0" y="0"/>
                <a:ext cx="1179703" cy="1769491"/>
              </a:xfrm>
              <a:custGeom>
                <a:avLst/>
                <a:gdLst/>
                <a:ahLst/>
                <a:cxnLst/>
                <a:rect l="l" t="t" r="r" b="b"/>
                <a:pathLst>
                  <a:path w="1179703" h="1769491">
                    <a:moveTo>
                      <a:pt x="0" y="589915"/>
                    </a:moveTo>
                    <a:cubicBezTo>
                      <a:pt x="0" y="264033"/>
                      <a:pt x="264033" y="0"/>
                      <a:pt x="589915" y="0"/>
                    </a:cubicBezTo>
                    <a:cubicBezTo>
                      <a:pt x="915797" y="0"/>
                      <a:pt x="1179703" y="264033"/>
                      <a:pt x="1179703" y="589915"/>
                    </a:cubicBezTo>
                    <a:lnTo>
                      <a:pt x="1179703" y="1179576"/>
                    </a:lnTo>
                    <a:cubicBezTo>
                      <a:pt x="1179703" y="1505331"/>
                      <a:pt x="915670" y="1769491"/>
                      <a:pt x="589788" y="1769491"/>
                    </a:cubicBezTo>
                    <a:cubicBezTo>
                      <a:pt x="263906" y="1769491"/>
                      <a:pt x="0" y="1505331"/>
                      <a:pt x="0" y="1179576"/>
                    </a:cubicBezTo>
                    <a:close/>
                  </a:path>
                </a:pathLst>
              </a:custGeom>
              <a:solidFill>
                <a:srgbClr val="282C32"/>
              </a:solidFill>
            </p:spPr>
          </p:sp>
        </p:grpSp>
        <p:grpSp>
          <p:nvGrpSpPr>
            <p:cNvPr id="12" name="Group 12"/>
            <p:cNvGrpSpPr/>
            <p:nvPr/>
          </p:nvGrpSpPr>
          <p:grpSpPr>
            <a:xfrm>
              <a:off x="0" y="4131460"/>
              <a:ext cx="944610" cy="1416835"/>
              <a:chOff x="0" y="0"/>
              <a:chExt cx="1179712" cy="1769467"/>
            </a:xfrm>
          </p:grpSpPr>
          <p:sp>
            <p:nvSpPr>
              <p:cNvPr id="13" name="Freeform 13"/>
              <p:cNvSpPr/>
              <p:nvPr/>
            </p:nvSpPr>
            <p:spPr>
              <a:xfrm>
                <a:off x="0" y="0"/>
                <a:ext cx="1179703" cy="1769491"/>
              </a:xfrm>
              <a:custGeom>
                <a:avLst/>
                <a:gdLst/>
                <a:ahLst/>
                <a:cxnLst/>
                <a:rect l="l" t="t" r="r" b="b"/>
                <a:pathLst>
                  <a:path w="1179703" h="1769491">
                    <a:moveTo>
                      <a:pt x="0" y="589915"/>
                    </a:moveTo>
                    <a:cubicBezTo>
                      <a:pt x="0" y="264033"/>
                      <a:pt x="264033" y="0"/>
                      <a:pt x="589915" y="0"/>
                    </a:cubicBezTo>
                    <a:cubicBezTo>
                      <a:pt x="915797" y="0"/>
                      <a:pt x="1179703" y="264033"/>
                      <a:pt x="1179703" y="589915"/>
                    </a:cubicBezTo>
                    <a:lnTo>
                      <a:pt x="1179703" y="1179576"/>
                    </a:lnTo>
                    <a:cubicBezTo>
                      <a:pt x="1179703" y="1505331"/>
                      <a:pt x="915670" y="1769491"/>
                      <a:pt x="589788" y="1769491"/>
                    </a:cubicBezTo>
                    <a:cubicBezTo>
                      <a:pt x="263906" y="1769491"/>
                      <a:pt x="0" y="1505331"/>
                      <a:pt x="0" y="1179576"/>
                    </a:cubicBezTo>
                    <a:close/>
                  </a:path>
                </a:pathLst>
              </a:custGeom>
              <a:solidFill>
                <a:srgbClr val="282C32"/>
              </a:solidFill>
            </p:spPr>
          </p:sp>
        </p:grpSp>
        <p:grpSp>
          <p:nvGrpSpPr>
            <p:cNvPr id="14" name="Group 14"/>
            <p:cNvGrpSpPr/>
            <p:nvPr/>
          </p:nvGrpSpPr>
          <p:grpSpPr>
            <a:xfrm>
              <a:off x="0" y="5725300"/>
              <a:ext cx="944610" cy="1416835"/>
              <a:chOff x="0" y="0"/>
              <a:chExt cx="1179712" cy="1769467"/>
            </a:xfrm>
          </p:grpSpPr>
          <p:sp>
            <p:nvSpPr>
              <p:cNvPr id="15" name="Freeform 15"/>
              <p:cNvSpPr/>
              <p:nvPr/>
            </p:nvSpPr>
            <p:spPr>
              <a:xfrm>
                <a:off x="0" y="0"/>
                <a:ext cx="1179703" cy="1769491"/>
              </a:xfrm>
              <a:custGeom>
                <a:avLst/>
                <a:gdLst/>
                <a:ahLst/>
                <a:cxnLst/>
                <a:rect l="l" t="t" r="r" b="b"/>
                <a:pathLst>
                  <a:path w="1179703" h="1769491">
                    <a:moveTo>
                      <a:pt x="0" y="589915"/>
                    </a:moveTo>
                    <a:cubicBezTo>
                      <a:pt x="0" y="264033"/>
                      <a:pt x="264033" y="0"/>
                      <a:pt x="589915" y="0"/>
                    </a:cubicBezTo>
                    <a:cubicBezTo>
                      <a:pt x="915797" y="0"/>
                      <a:pt x="1179703" y="264033"/>
                      <a:pt x="1179703" y="589915"/>
                    </a:cubicBezTo>
                    <a:lnTo>
                      <a:pt x="1179703" y="1179576"/>
                    </a:lnTo>
                    <a:cubicBezTo>
                      <a:pt x="1179703" y="1505331"/>
                      <a:pt x="915670" y="1769491"/>
                      <a:pt x="589788" y="1769491"/>
                    </a:cubicBezTo>
                    <a:cubicBezTo>
                      <a:pt x="263906" y="1769491"/>
                      <a:pt x="0" y="1505331"/>
                      <a:pt x="0" y="1179576"/>
                    </a:cubicBezTo>
                    <a:close/>
                  </a:path>
                </a:pathLst>
              </a:custGeom>
              <a:solidFill>
                <a:srgbClr val="282C32"/>
              </a:solidFill>
            </p:spPr>
          </p:sp>
        </p:grpSp>
        <p:grpSp>
          <p:nvGrpSpPr>
            <p:cNvPr id="16" name="Group 16"/>
            <p:cNvGrpSpPr/>
            <p:nvPr/>
          </p:nvGrpSpPr>
          <p:grpSpPr>
            <a:xfrm>
              <a:off x="0" y="7319141"/>
              <a:ext cx="944610" cy="1416835"/>
              <a:chOff x="0" y="0"/>
              <a:chExt cx="1179712" cy="1769467"/>
            </a:xfrm>
          </p:grpSpPr>
          <p:sp>
            <p:nvSpPr>
              <p:cNvPr id="17" name="Freeform 17"/>
              <p:cNvSpPr/>
              <p:nvPr/>
            </p:nvSpPr>
            <p:spPr>
              <a:xfrm>
                <a:off x="0" y="0"/>
                <a:ext cx="1179703" cy="1769491"/>
              </a:xfrm>
              <a:custGeom>
                <a:avLst/>
                <a:gdLst/>
                <a:ahLst/>
                <a:cxnLst/>
                <a:rect l="l" t="t" r="r" b="b"/>
                <a:pathLst>
                  <a:path w="1179703" h="1769491">
                    <a:moveTo>
                      <a:pt x="0" y="589915"/>
                    </a:moveTo>
                    <a:cubicBezTo>
                      <a:pt x="0" y="264033"/>
                      <a:pt x="264033" y="0"/>
                      <a:pt x="589915" y="0"/>
                    </a:cubicBezTo>
                    <a:cubicBezTo>
                      <a:pt x="915797" y="0"/>
                      <a:pt x="1179703" y="264033"/>
                      <a:pt x="1179703" y="589915"/>
                    </a:cubicBezTo>
                    <a:lnTo>
                      <a:pt x="1179703" y="1179576"/>
                    </a:lnTo>
                    <a:cubicBezTo>
                      <a:pt x="1179703" y="1505331"/>
                      <a:pt x="915670" y="1769491"/>
                      <a:pt x="589788" y="1769491"/>
                    </a:cubicBezTo>
                    <a:cubicBezTo>
                      <a:pt x="263906" y="1769491"/>
                      <a:pt x="0" y="1505331"/>
                      <a:pt x="0" y="1179576"/>
                    </a:cubicBezTo>
                    <a:close/>
                  </a:path>
                </a:pathLst>
              </a:custGeom>
              <a:solidFill>
                <a:srgbClr val="282C32"/>
              </a:solidFill>
            </p:spPr>
          </p:sp>
        </p:grpSp>
        <p:sp>
          <p:nvSpPr>
            <p:cNvPr id="18" name="TextBox 18"/>
            <p:cNvSpPr txBox="1"/>
            <p:nvPr/>
          </p:nvSpPr>
          <p:spPr>
            <a:xfrm>
              <a:off x="0" y="-123825"/>
              <a:ext cx="6899696" cy="733346"/>
            </a:xfrm>
            <a:prstGeom prst="rect">
              <a:avLst/>
            </a:prstGeom>
          </p:spPr>
          <p:txBody>
            <a:bodyPr lIns="0" tIns="0" rIns="0" bIns="0" rtlCol="0" anchor="t">
              <a:spAutoFit/>
            </a:bodyPr>
            <a:lstStyle/>
            <a:p>
              <a:pPr algn="l">
                <a:lnSpc>
                  <a:spcPts val="4932"/>
                </a:lnSpc>
              </a:pPr>
              <a:r>
                <a:rPr lang="en-US" sz="3026">
                  <a:solidFill>
                    <a:srgbClr val="EEEFF5"/>
                  </a:solidFill>
                  <a:latin typeface="Montserrat"/>
                  <a:ea typeface="Montserrat"/>
                  <a:cs typeface="Montserrat"/>
                  <a:sym typeface="Montserrat"/>
                </a:rPr>
                <a:t>ভবিষ্যতে যা যা আসছে...</a:t>
              </a:r>
            </a:p>
          </p:txBody>
        </p:sp>
        <p:sp>
          <p:nvSpPr>
            <p:cNvPr id="19" name="TextBox 19"/>
            <p:cNvSpPr txBox="1"/>
            <p:nvPr/>
          </p:nvSpPr>
          <p:spPr>
            <a:xfrm>
              <a:off x="295220" y="1468880"/>
              <a:ext cx="354169" cy="368896"/>
            </a:xfrm>
            <a:prstGeom prst="rect">
              <a:avLst/>
            </a:prstGeom>
          </p:spPr>
          <p:txBody>
            <a:bodyPr lIns="0" tIns="0" rIns="0" bIns="0" rtlCol="0" anchor="t">
              <a:spAutoFit/>
            </a:bodyPr>
            <a:lstStyle/>
            <a:p>
              <a:pPr algn="l">
                <a:lnSpc>
                  <a:spcPts val="2051"/>
                </a:lnSpc>
              </a:pPr>
              <a:r>
                <a:rPr lang="en-US" sz="2051" b="1">
                  <a:solidFill>
                    <a:srgbClr val="EEEFF5"/>
                  </a:solidFill>
                  <a:latin typeface="Barlow Bold"/>
                  <a:ea typeface="Barlow Bold"/>
                  <a:cs typeface="Barlow Bold"/>
                  <a:sym typeface="Barlow Bold"/>
                </a:rPr>
                <a:t>1</a:t>
              </a:r>
            </a:p>
          </p:txBody>
        </p:sp>
        <p:sp>
          <p:nvSpPr>
            <p:cNvPr id="20" name="TextBox 20"/>
            <p:cNvSpPr txBox="1"/>
            <p:nvPr/>
          </p:nvSpPr>
          <p:spPr>
            <a:xfrm>
              <a:off x="1180722" y="1170367"/>
              <a:ext cx="3568385" cy="373967"/>
            </a:xfrm>
            <a:prstGeom prst="rect">
              <a:avLst/>
            </a:prstGeom>
          </p:spPr>
          <p:txBody>
            <a:bodyPr lIns="0" tIns="0" rIns="0" bIns="0" rtlCol="0" anchor="t">
              <a:spAutoFit/>
            </a:bodyPr>
            <a:lstStyle/>
            <a:p>
              <a:pPr algn="l">
                <a:lnSpc>
                  <a:spcPts val="2252"/>
                </a:lnSpc>
              </a:pPr>
              <a:r>
                <a:rPr lang="en-US" sz="1801" b="1">
                  <a:solidFill>
                    <a:srgbClr val="EEEFF5"/>
                  </a:solidFill>
                  <a:latin typeface="Barlow Bold"/>
                  <a:ea typeface="Barlow Bold"/>
                  <a:cs typeface="Barlow Bold"/>
                  <a:sym typeface="Barlow Bold"/>
                </a:rPr>
                <a:t>Playlist Progress Tracking</a:t>
              </a:r>
            </a:p>
          </p:txBody>
        </p:sp>
        <p:sp>
          <p:nvSpPr>
            <p:cNvPr id="21" name="TextBox 21"/>
            <p:cNvSpPr txBox="1"/>
            <p:nvPr/>
          </p:nvSpPr>
          <p:spPr>
            <a:xfrm>
              <a:off x="1180722" y="1652803"/>
              <a:ext cx="16454643" cy="324482"/>
            </a:xfrm>
            <a:prstGeom prst="rect">
              <a:avLst/>
            </a:prstGeom>
          </p:spPr>
          <p:txBody>
            <a:bodyPr lIns="0" tIns="0" rIns="0" bIns="0" rtlCol="0" anchor="t">
              <a:spAutoFit/>
            </a:bodyPr>
            <a:lstStyle/>
            <a:p>
              <a:pPr algn="l">
                <a:lnSpc>
                  <a:spcPts val="2201"/>
                </a:lnSpc>
              </a:pPr>
              <a:r>
                <a:rPr lang="en-US" sz="1351">
                  <a:solidFill>
                    <a:srgbClr val="EEEFF5"/>
                  </a:solidFill>
                  <a:latin typeface="Montserrat"/>
                  <a:ea typeface="Montserrat"/>
                  <a:cs typeface="Montserrat"/>
                  <a:sym typeface="Montserrat"/>
                </a:rPr>
                <a:t>একটি প্লে-লিস্টের কোন কোন ভিডিও দেখা শেষ হয়েছে তা ট্র্যাক করা।</a:t>
              </a:r>
            </a:p>
          </p:txBody>
        </p:sp>
        <p:sp>
          <p:nvSpPr>
            <p:cNvPr id="22" name="TextBox 22"/>
            <p:cNvSpPr txBox="1"/>
            <p:nvPr/>
          </p:nvSpPr>
          <p:spPr>
            <a:xfrm>
              <a:off x="295220" y="3062721"/>
              <a:ext cx="354169" cy="368896"/>
            </a:xfrm>
            <a:prstGeom prst="rect">
              <a:avLst/>
            </a:prstGeom>
          </p:spPr>
          <p:txBody>
            <a:bodyPr lIns="0" tIns="0" rIns="0" bIns="0" rtlCol="0" anchor="t">
              <a:spAutoFit/>
            </a:bodyPr>
            <a:lstStyle/>
            <a:p>
              <a:pPr algn="l">
                <a:lnSpc>
                  <a:spcPts val="2051"/>
                </a:lnSpc>
              </a:pPr>
              <a:r>
                <a:rPr lang="en-US" sz="2051" b="1">
                  <a:solidFill>
                    <a:srgbClr val="EEEFF5"/>
                  </a:solidFill>
                  <a:latin typeface="Barlow Bold"/>
                  <a:ea typeface="Barlow Bold"/>
                  <a:cs typeface="Barlow Bold"/>
                  <a:sym typeface="Barlow Bold"/>
                </a:rPr>
                <a:t>2</a:t>
              </a:r>
            </a:p>
          </p:txBody>
        </p:sp>
        <p:sp>
          <p:nvSpPr>
            <p:cNvPr id="23" name="TextBox 23"/>
            <p:cNvSpPr txBox="1"/>
            <p:nvPr/>
          </p:nvSpPr>
          <p:spPr>
            <a:xfrm>
              <a:off x="1180722" y="2764207"/>
              <a:ext cx="3631147" cy="373967"/>
            </a:xfrm>
            <a:prstGeom prst="rect">
              <a:avLst/>
            </a:prstGeom>
          </p:spPr>
          <p:txBody>
            <a:bodyPr lIns="0" tIns="0" rIns="0" bIns="0" rtlCol="0" anchor="t">
              <a:spAutoFit/>
            </a:bodyPr>
            <a:lstStyle/>
            <a:p>
              <a:pPr algn="l">
                <a:lnSpc>
                  <a:spcPts val="2252"/>
                </a:lnSpc>
              </a:pPr>
              <a:r>
                <a:rPr lang="en-US" sz="1801" b="1">
                  <a:solidFill>
                    <a:srgbClr val="EEEFF5"/>
                  </a:solidFill>
                  <a:latin typeface="Barlow Bold"/>
                  <a:ea typeface="Barlow Bold"/>
                  <a:cs typeface="Barlow Bold"/>
                  <a:sym typeface="Barlow Bold"/>
                </a:rPr>
                <a:t>Custom Tags &amp; Categories</a:t>
              </a:r>
            </a:p>
          </p:txBody>
        </p:sp>
        <p:sp>
          <p:nvSpPr>
            <p:cNvPr id="24" name="TextBox 24"/>
            <p:cNvSpPr txBox="1"/>
            <p:nvPr/>
          </p:nvSpPr>
          <p:spPr>
            <a:xfrm>
              <a:off x="1180722" y="3246644"/>
              <a:ext cx="16454643" cy="324482"/>
            </a:xfrm>
            <a:prstGeom prst="rect">
              <a:avLst/>
            </a:prstGeom>
          </p:spPr>
          <p:txBody>
            <a:bodyPr lIns="0" tIns="0" rIns="0" bIns="0" rtlCol="0" anchor="t">
              <a:spAutoFit/>
            </a:bodyPr>
            <a:lstStyle/>
            <a:p>
              <a:pPr algn="l">
                <a:lnSpc>
                  <a:spcPts val="2201"/>
                </a:lnSpc>
              </a:pPr>
              <a:r>
                <a:rPr lang="en-US" sz="1351">
                  <a:solidFill>
                    <a:srgbClr val="EEEFF5"/>
                  </a:solidFill>
                  <a:latin typeface="Montserrat"/>
                  <a:ea typeface="Montserrat"/>
                  <a:cs typeface="Montserrat"/>
                  <a:sym typeface="Montserrat"/>
                </a:rPr>
                <a:t>ব্যবহারকারীরা তাদের প্লে-লিস্টগুলো নিজেদের মতো করে ট্যাগ দিয়ে সাজাতে পারবে।</a:t>
              </a:r>
            </a:p>
          </p:txBody>
        </p:sp>
        <p:sp>
          <p:nvSpPr>
            <p:cNvPr id="25" name="TextBox 25"/>
            <p:cNvSpPr txBox="1"/>
            <p:nvPr/>
          </p:nvSpPr>
          <p:spPr>
            <a:xfrm>
              <a:off x="295220" y="4656562"/>
              <a:ext cx="354169" cy="368896"/>
            </a:xfrm>
            <a:prstGeom prst="rect">
              <a:avLst/>
            </a:prstGeom>
          </p:spPr>
          <p:txBody>
            <a:bodyPr lIns="0" tIns="0" rIns="0" bIns="0" rtlCol="0" anchor="t">
              <a:spAutoFit/>
            </a:bodyPr>
            <a:lstStyle/>
            <a:p>
              <a:pPr algn="l">
                <a:lnSpc>
                  <a:spcPts val="2051"/>
                </a:lnSpc>
              </a:pPr>
              <a:r>
                <a:rPr lang="en-US" sz="2051" b="1">
                  <a:solidFill>
                    <a:srgbClr val="EEEFF5"/>
                  </a:solidFill>
                  <a:latin typeface="Barlow Bold"/>
                  <a:ea typeface="Barlow Bold"/>
                  <a:cs typeface="Barlow Bold"/>
                  <a:sym typeface="Barlow Bold"/>
                </a:rPr>
                <a:t>3</a:t>
              </a:r>
            </a:p>
          </p:txBody>
        </p:sp>
        <p:sp>
          <p:nvSpPr>
            <p:cNvPr id="26" name="TextBox 26"/>
            <p:cNvSpPr txBox="1"/>
            <p:nvPr/>
          </p:nvSpPr>
          <p:spPr>
            <a:xfrm>
              <a:off x="1180722" y="4358046"/>
              <a:ext cx="3154791" cy="373967"/>
            </a:xfrm>
            <a:prstGeom prst="rect">
              <a:avLst/>
            </a:prstGeom>
          </p:spPr>
          <p:txBody>
            <a:bodyPr lIns="0" tIns="0" rIns="0" bIns="0" rtlCol="0" anchor="t">
              <a:spAutoFit/>
            </a:bodyPr>
            <a:lstStyle/>
            <a:p>
              <a:pPr algn="l">
                <a:lnSpc>
                  <a:spcPts val="2252"/>
                </a:lnSpc>
              </a:pPr>
              <a:r>
                <a:rPr lang="en-US" sz="1801" b="1">
                  <a:solidFill>
                    <a:srgbClr val="EEEFF5"/>
                  </a:solidFill>
                  <a:latin typeface="Barlow Bold"/>
                  <a:ea typeface="Barlow Bold"/>
                  <a:cs typeface="Barlow Bold"/>
                  <a:sym typeface="Barlow Bold"/>
                </a:rPr>
                <a:t>UI Themes / Dark Mode</a:t>
              </a:r>
            </a:p>
          </p:txBody>
        </p:sp>
        <p:sp>
          <p:nvSpPr>
            <p:cNvPr id="27" name="TextBox 27"/>
            <p:cNvSpPr txBox="1"/>
            <p:nvPr/>
          </p:nvSpPr>
          <p:spPr>
            <a:xfrm>
              <a:off x="1180722" y="4840484"/>
              <a:ext cx="16454643" cy="324482"/>
            </a:xfrm>
            <a:prstGeom prst="rect">
              <a:avLst/>
            </a:prstGeom>
          </p:spPr>
          <p:txBody>
            <a:bodyPr lIns="0" tIns="0" rIns="0" bIns="0" rtlCol="0" anchor="t">
              <a:spAutoFit/>
            </a:bodyPr>
            <a:lstStyle/>
            <a:p>
              <a:pPr algn="l">
                <a:lnSpc>
                  <a:spcPts val="2201"/>
                </a:lnSpc>
              </a:pPr>
              <a:r>
                <a:rPr lang="en-US" sz="1351">
                  <a:solidFill>
                    <a:srgbClr val="EEEFF5"/>
                  </a:solidFill>
                  <a:latin typeface="Montserrat"/>
                  <a:ea typeface="Montserrat"/>
                  <a:cs typeface="Montserrat"/>
                  <a:sym typeface="Montserrat"/>
                </a:rPr>
                <a:t>চোখের আরামের জন্য ডার্ক মোড থিম।</a:t>
              </a:r>
            </a:p>
          </p:txBody>
        </p:sp>
        <p:sp>
          <p:nvSpPr>
            <p:cNvPr id="28" name="TextBox 28"/>
            <p:cNvSpPr txBox="1"/>
            <p:nvPr/>
          </p:nvSpPr>
          <p:spPr>
            <a:xfrm>
              <a:off x="295220" y="6250402"/>
              <a:ext cx="354169" cy="368896"/>
            </a:xfrm>
            <a:prstGeom prst="rect">
              <a:avLst/>
            </a:prstGeom>
          </p:spPr>
          <p:txBody>
            <a:bodyPr lIns="0" tIns="0" rIns="0" bIns="0" rtlCol="0" anchor="t">
              <a:spAutoFit/>
            </a:bodyPr>
            <a:lstStyle/>
            <a:p>
              <a:pPr algn="l">
                <a:lnSpc>
                  <a:spcPts val="2051"/>
                </a:lnSpc>
              </a:pPr>
              <a:r>
                <a:rPr lang="en-US" sz="2051" b="1">
                  <a:solidFill>
                    <a:srgbClr val="EEEFF5"/>
                  </a:solidFill>
                  <a:latin typeface="Barlow Bold"/>
                  <a:ea typeface="Barlow Bold"/>
                  <a:cs typeface="Barlow Bold"/>
                  <a:sym typeface="Barlow Bold"/>
                </a:rPr>
                <a:t>4</a:t>
              </a:r>
            </a:p>
          </p:txBody>
        </p:sp>
        <p:sp>
          <p:nvSpPr>
            <p:cNvPr id="29" name="TextBox 29"/>
            <p:cNvSpPr txBox="1"/>
            <p:nvPr/>
          </p:nvSpPr>
          <p:spPr>
            <a:xfrm>
              <a:off x="1180722" y="5951887"/>
              <a:ext cx="3107282" cy="373967"/>
            </a:xfrm>
            <a:prstGeom prst="rect">
              <a:avLst/>
            </a:prstGeom>
          </p:spPr>
          <p:txBody>
            <a:bodyPr lIns="0" tIns="0" rIns="0" bIns="0" rtlCol="0" anchor="t">
              <a:spAutoFit/>
            </a:bodyPr>
            <a:lstStyle/>
            <a:p>
              <a:pPr algn="l">
                <a:lnSpc>
                  <a:spcPts val="2252"/>
                </a:lnSpc>
              </a:pPr>
              <a:r>
                <a:rPr lang="en-US" sz="1801" b="1">
                  <a:solidFill>
                    <a:srgbClr val="EEEFF5"/>
                  </a:solidFill>
                  <a:latin typeface="Barlow Bold"/>
                  <a:ea typeface="Barlow Bold"/>
                  <a:cs typeface="Barlow Bold"/>
                  <a:sym typeface="Barlow Bold"/>
                </a:rPr>
                <a:t>Multi-Device Sync</a:t>
              </a:r>
            </a:p>
          </p:txBody>
        </p:sp>
        <p:sp>
          <p:nvSpPr>
            <p:cNvPr id="30" name="TextBox 30"/>
            <p:cNvSpPr txBox="1"/>
            <p:nvPr/>
          </p:nvSpPr>
          <p:spPr>
            <a:xfrm>
              <a:off x="1180722" y="6434325"/>
              <a:ext cx="16454643" cy="324482"/>
            </a:xfrm>
            <a:prstGeom prst="rect">
              <a:avLst/>
            </a:prstGeom>
          </p:spPr>
          <p:txBody>
            <a:bodyPr lIns="0" tIns="0" rIns="0" bIns="0" rtlCol="0" anchor="t">
              <a:spAutoFit/>
            </a:bodyPr>
            <a:lstStyle/>
            <a:p>
              <a:pPr algn="l">
                <a:lnSpc>
                  <a:spcPts val="2201"/>
                </a:lnSpc>
              </a:pPr>
              <a:r>
                <a:rPr lang="en-US" sz="1351">
                  <a:solidFill>
                    <a:srgbClr val="EEEFF5"/>
                  </a:solidFill>
                  <a:latin typeface="Montserrat"/>
                  <a:ea typeface="Montserrat"/>
                  <a:cs typeface="Montserrat"/>
                  <a:sym typeface="Montserrat"/>
                </a:rPr>
                <a:t>localStorage এর পরিবর্তে Firebase এর মতো ক্লাউড ডেটাবেস ব্যবহার করে বিভিন্ন ডিভাইসে ডেটা সিঙ্ক করা।</a:t>
              </a:r>
            </a:p>
          </p:txBody>
        </p:sp>
        <p:sp>
          <p:nvSpPr>
            <p:cNvPr id="31" name="TextBox 31"/>
            <p:cNvSpPr txBox="1"/>
            <p:nvPr/>
          </p:nvSpPr>
          <p:spPr>
            <a:xfrm>
              <a:off x="295220" y="7844243"/>
              <a:ext cx="354169" cy="368896"/>
            </a:xfrm>
            <a:prstGeom prst="rect">
              <a:avLst/>
            </a:prstGeom>
          </p:spPr>
          <p:txBody>
            <a:bodyPr lIns="0" tIns="0" rIns="0" bIns="0" rtlCol="0" anchor="t">
              <a:spAutoFit/>
            </a:bodyPr>
            <a:lstStyle/>
            <a:p>
              <a:pPr algn="l">
                <a:lnSpc>
                  <a:spcPts val="2051"/>
                </a:lnSpc>
              </a:pPr>
              <a:r>
                <a:rPr lang="en-US" sz="2051" b="1">
                  <a:solidFill>
                    <a:srgbClr val="EEEFF5"/>
                  </a:solidFill>
                  <a:latin typeface="Barlow Bold"/>
                  <a:ea typeface="Barlow Bold"/>
                  <a:cs typeface="Barlow Bold"/>
                  <a:sym typeface="Barlow Bold"/>
                </a:rPr>
                <a:t>5</a:t>
              </a:r>
            </a:p>
          </p:txBody>
        </p:sp>
        <p:sp>
          <p:nvSpPr>
            <p:cNvPr id="32" name="TextBox 32"/>
            <p:cNvSpPr txBox="1"/>
            <p:nvPr/>
          </p:nvSpPr>
          <p:spPr>
            <a:xfrm>
              <a:off x="1180722" y="7545728"/>
              <a:ext cx="3107282" cy="373967"/>
            </a:xfrm>
            <a:prstGeom prst="rect">
              <a:avLst/>
            </a:prstGeom>
          </p:spPr>
          <p:txBody>
            <a:bodyPr lIns="0" tIns="0" rIns="0" bIns="0" rtlCol="0" anchor="t">
              <a:spAutoFit/>
            </a:bodyPr>
            <a:lstStyle/>
            <a:p>
              <a:pPr algn="l">
                <a:lnSpc>
                  <a:spcPts val="2252"/>
                </a:lnSpc>
              </a:pPr>
              <a:r>
                <a:rPr lang="en-US" sz="1801" b="1">
                  <a:solidFill>
                    <a:srgbClr val="EEEFF5"/>
                  </a:solidFill>
                  <a:latin typeface="Barlow Bold"/>
                  <a:ea typeface="Barlow Bold"/>
                  <a:cs typeface="Barlow Bold"/>
                  <a:sym typeface="Barlow Bold"/>
                </a:rPr>
                <a:t>Notification System</a:t>
              </a:r>
            </a:p>
          </p:txBody>
        </p:sp>
        <p:sp>
          <p:nvSpPr>
            <p:cNvPr id="33" name="TextBox 33"/>
            <p:cNvSpPr txBox="1"/>
            <p:nvPr/>
          </p:nvSpPr>
          <p:spPr>
            <a:xfrm>
              <a:off x="1180722" y="8028165"/>
              <a:ext cx="16454643" cy="324482"/>
            </a:xfrm>
            <a:prstGeom prst="rect">
              <a:avLst/>
            </a:prstGeom>
          </p:spPr>
          <p:txBody>
            <a:bodyPr lIns="0" tIns="0" rIns="0" bIns="0" rtlCol="0" anchor="t">
              <a:spAutoFit/>
            </a:bodyPr>
            <a:lstStyle/>
            <a:p>
              <a:pPr algn="l">
                <a:lnSpc>
                  <a:spcPts val="2201"/>
                </a:lnSpc>
              </a:pPr>
              <a:r>
                <a:rPr lang="en-US" sz="1351">
                  <a:solidFill>
                    <a:srgbClr val="EEEFF5"/>
                  </a:solidFill>
                  <a:latin typeface="Montserrat"/>
                  <a:ea typeface="Montserrat"/>
                  <a:cs typeface="Montserrat"/>
                  <a:sym typeface="Montserrat"/>
                </a:rPr>
                <a:t>পড়ার রুটিন মনে করিয়ে দেওয়ার জন্য নোটিফিকেশন।</a:t>
              </a:r>
            </a:p>
          </p:txBody>
        </p:sp>
      </p:grpSp>
      <p:grpSp>
        <p:nvGrpSpPr>
          <p:cNvPr id="34" name="Group 34"/>
          <p:cNvGrpSpPr/>
          <p:nvPr/>
        </p:nvGrpSpPr>
        <p:grpSpPr>
          <a:xfrm>
            <a:off x="4613029" y="810992"/>
            <a:ext cx="9010926" cy="1457316"/>
            <a:chOff x="0" y="0"/>
            <a:chExt cx="12014569" cy="1943088"/>
          </a:xfrm>
        </p:grpSpPr>
        <p:sp>
          <p:nvSpPr>
            <p:cNvPr id="35" name="TextBox 35"/>
            <p:cNvSpPr txBox="1"/>
            <p:nvPr/>
          </p:nvSpPr>
          <p:spPr>
            <a:xfrm>
              <a:off x="2444672" y="-28575"/>
              <a:ext cx="7125225" cy="869959"/>
            </a:xfrm>
            <a:prstGeom prst="rect">
              <a:avLst/>
            </a:prstGeom>
          </p:spPr>
          <p:txBody>
            <a:bodyPr lIns="0" tIns="0" rIns="0" bIns="0" rtlCol="0" anchor="t">
              <a:spAutoFit/>
            </a:bodyPr>
            <a:lstStyle/>
            <a:p>
              <a:pPr algn="l">
                <a:lnSpc>
                  <a:spcPts val="5221"/>
                </a:lnSpc>
              </a:pPr>
              <a:r>
                <a:rPr lang="en-US" sz="4188" b="1">
                  <a:solidFill>
                    <a:srgbClr val="9998FF"/>
                  </a:solidFill>
                  <a:latin typeface="Barlow Bold"/>
                  <a:ea typeface="Barlow Bold"/>
                  <a:cs typeface="Barlow Bold"/>
                  <a:sym typeface="Barlow Bold"/>
                </a:rPr>
                <a:t>Future Enhancements</a:t>
              </a:r>
            </a:p>
          </p:txBody>
        </p:sp>
        <p:sp>
          <p:nvSpPr>
            <p:cNvPr id="36" name="TextBox 36"/>
            <p:cNvSpPr txBox="1"/>
            <p:nvPr/>
          </p:nvSpPr>
          <p:spPr>
            <a:xfrm>
              <a:off x="0" y="1073129"/>
              <a:ext cx="12014569" cy="869959"/>
            </a:xfrm>
            <a:prstGeom prst="rect">
              <a:avLst/>
            </a:prstGeom>
          </p:spPr>
          <p:txBody>
            <a:bodyPr lIns="0" tIns="0" rIns="0" bIns="0" rtlCol="0" anchor="t">
              <a:spAutoFit/>
            </a:bodyPr>
            <a:lstStyle/>
            <a:p>
              <a:pPr algn="ctr">
                <a:lnSpc>
                  <a:spcPts val="5221"/>
                </a:lnSpc>
              </a:pPr>
              <a:r>
                <a:rPr lang="en-US" sz="4188" b="1">
                  <a:solidFill>
                    <a:srgbClr val="9998FF"/>
                  </a:solidFill>
                  <a:latin typeface="Barlow Bold"/>
                  <a:ea typeface="Barlow Bold"/>
                  <a:cs typeface="Barlow Bold"/>
                  <a:sym typeface="Barlow Bold"/>
                </a:rPr>
                <a:t>আমার স্বপ্ন এখনো শেষ হয়নি!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734</Words>
  <Application>Microsoft Office PowerPoint</Application>
  <PresentationFormat>Custom</PresentationFormat>
  <Paragraphs>107</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Barlow Bold</vt:lpstr>
      <vt:lpstr>Canva Sans Bold</vt:lpstr>
      <vt:lpstr>Calibri (MS)</vt:lpstr>
      <vt:lpstr>Canva Sans</vt:lpstr>
      <vt:lpstr>Montserrat</vt:lpstr>
      <vt:lpstr>Arial</vt:lpstr>
      <vt:lpstr>Montserrat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FocusTube Presentation</dc:title>
  <cp:lastModifiedBy>840 G8</cp:lastModifiedBy>
  <cp:revision>4</cp:revision>
  <dcterms:created xsi:type="dcterms:W3CDTF">2006-08-16T00:00:00Z</dcterms:created>
  <dcterms:modified xsi:type="dcterms:W3CDTF">2025-07-13T10:44:16Z</dcterms:modified>
  <dc:identifier>DAGtBxmkmCE</dc:identifier>
</cp:coreProperties>
</file>